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81"/>
  </p:notesMasterIdLst>
  <p:handoutMasterIdLst>
    <p:handoutMasterId r:id="rId82"/>
  </p:handoutMasterIdLst>
  <p:sldIdLst>
    <p:sldId id="257" r:id="rId2"/>
    <p:sldId id="362" r:id="rId3"/>
    <p:sldId id="363" r:id="rId4"/>
    <p:sldId id="370" r:id="rId5"/>
    <p:sldId id="471" r:id="rId6"/>
    <p:sldId id="364" r:id="rId7"/>
    <p:sldId id="477" r:id="rId8"/>
    <p:sldId id="436" r:id="rId9"/>
    <p:sldId id="435" r:id="rId10"/>
    <p:sldId id="434" r:id="rId11"/>
    <p:sldId id="372" r:id="rId12"/>
    <p:sldId id="479" r:id="rId13"/>
    <p:sldId id="480" r:id="rId14"/>
    <p:sldId id="481" r:id="rId15"/>
    <p:sldId id="482" r:id="rId16"/>
    <p:sldId id="566" r:id="rId17"/>
    <p:sldId id="484" r:id="rId18"/>
    <p:sldId id="374" r:id="rId19"/>
    <p:sldId id="376" r:id="rId20"/>
    <p:sldId id="379" r:id="rId21"/>
    <p:sldId id="382" r:id="rId22"/>
    <p:sldId id="463" r:id="rId23"/>
    <p:sldId id="575" r:id="rId24"/>
    <p:sldId id="387" r:id="rId25"/>
    <p:sldId id="576" r:id="rId26"/>
    <p:sldId id="489" r:id="rId27"/>
    <p:sldId id="586" r:id="rId28"/>
    <p:sldId id="583" r:id="rId29"/>
    <p:sldId id="585" r:id="rId30"/>
    <p:sldId id="402" r:id="rId31"/>
    <p:sldId id="472" r:id="rId32"/>
    <p:sldId id="473" r:id="rId33"/>
    <p:sldId id="587" r:id="rId34"/>
    <p:sldId id="503" r:id="rId35"/>
    <p:sldId id="504" r:id="rId36"/>
    <p:sldId id="505" r:id="rId37"/>
    <p:sldId id="468" r:id="rId38"/>
    <p:sldId id="414" r:id="rId39"/>
    <p:sldId id="415" r:id="rId40"/>
    <p:sldId id="470" r:id="rId41"/>
    <p:sldId id="509" r:id="rId42"/>
    <p:sldId id="511" r:id="rId43"/>
    <p:sldId id="527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9" r:id="rId56"/>
    <p:sldId id="550" r:id="rId57"/>
    <p:sldId id="551" r:id="rId58"/>
    <p:sldId id="552" r:id="rId59"/>
    <p:sldId id="553" r:id="rId60"/>
    <p:sldId id="554" r:id="rId61"/>
    <p:sldId id="555" r:id="rId62"/>
    <p:sldId id="556" r:id="rId63"/>
    <p:sldId id="557" r:id="rId64"/>
    <p:sldId id="558" r:id="rId65"/>
    <p:sldId id="559" r:id="rId66"/>
    <p:sldId id="588" r:id="rId67"/>
    <p:sldId id="561" r:id="rId68"/>
    <p:sldId id="567" r:id="rId69"/>
    <p:sldId id="568" r:id="rId70"/>
    <p:sldId id="475" r:id="rId71"/>
    <p:sldId id="589" r:id="rId72"/>
    <p:sldId id="569" r:id="rId73"/>
    <p:sldId id="570" r:id="rId74"/>
    <p:sldId id="571" r:id="rId75"/>
    <p:sldId id="572" r:id="rId76"/>
    <p:sldId id="573" r:id="rId77"/>
    <p:sldId id="574" r:id="rId78"/>
    <p:sldId id="577" r:id="rId79"/>
    <p:sldId id="578" r:id="rId8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77739176-8582-4D08-B7E1-C834B2231BB7}">
          <p14:sldIdLst>
            <p14:sldId id="257"/>
            <p14:sldId id="362"/>
            <p14:sldId id="363"/>
            <p14:sldId id="370"/>
            <p14:sldId id="471"/>
            <p14:sldId id="364"/>
            <p14:sldId id="477"/>
          </p14:sldIdLst>
        </p14:section>
        <p14:section name="Office Layout" id="{A5361AF0-E4CD-472B-89B3-191221AE4AE3}">
          <p14:sldIdLst>
            <p14:sldId id="436"/>
            <p14:sldId id="435"/>
            <p14:sldId id="434"/>
          </p14:sldIdLst>
        </p14:section>
        <p14:section name="Relationship Charts" id="{DD036EBB-0A5E-4701-B890-1BBFB541319F}">
          <p14:sldIdLst>
            <p14:sldId id="372"/>
            <p14:sldId id="479"/>
            <p14:sldId id="480"/>
            <p14:sldId id="481"/>
            <p14:sldId id="482"/>
            <p14:sldId id="566"/>
            <p14:sldId id="484"/>
          </p14:sldIdLst>
        </p14:section>
        <p14:section name="Retail Layout" id="{CC8856F3-25BA-4925-B1AE-19B8C2062743}">
          <p14:sldIdLst>
            <p14:sldId id="374"/>
            <p14:sldId id="376"/>
          </p14:sldIdLst>
        </p14:section>
        <p14:section name="Warehouse Layout" id="{26A847A1-37A0-461B-93D6-C4EDBF7BFA47}">
          <p14:sldIdLst>
            <p14:sldId id="379"/>
            <p14:sldId id="382"/>
          </p14:sldIdLst>
        </p14:section>
        <p14:section name="Fixed Position Layout" id="{F2D47FEB-FD77-49C5-A3C7-34352D8C6C21}">
          <p14:sldIdLst>
            <p14:sldId id="463"/>
            <p14:sldId id="575"/>
          </p14:sldIdLst>
        </p14:section>
        <p14:section name="Process Oriented Layout" id="{8A9DEE1F-D545-4A73-BD66-E4752A73FB91}">
          <p14:sldIdLst>
            <p14:sldId id="387"/>
            <p14:sldId id="576"/>
            <p14:sldId id="489"/>
            <p14:sldId id="586"/>
            <p14:sldId id="583"/>
            <p14:sldId id="585"/>
          </p14:sldIdLst>
        </p14:section>
        <p14:section name="Work Cell Layout" id="{665825A7-CB49-45C4-85BC-C1C65CC5804F}">
          <p14:sldIdLst>
            <p14:sldId id="402"/>
            <p14:sldId id="472"/>
            <p14:sldId id="473"/>
            <p14:sldId id="587"/>
          </p14:sldIdLst>
        </p14:section>
        <p14:section name="Work Cell Analysis" id="{DC223563-4F5B-4EEA-92FB-7DB53C80335B}">
          <p14:sldIdLst>
            <p14:sldId id="503"/>
            <p14:sldId id="504"/>
            <p14:sldId id="505"/>
          </p14:sldIdLst>
        </p14:section>
        <p14:section name="Product Oriented Layout" id="{551BA8AA-7CBC-4E79-881F-57DD9A160E40}">
          <p14:sldIdLst>
            <p14:sldId id="468"/>
            <p14:sldId id="414"/>
            <p14:sldId id="415"/>
          </p14:sldIdLst>
        </p14:section>
        <p14:section name="Line Balancing" id="{6CBF0724-DCAD-48BB-88ED-577E29629DF2}">
          <p14:sldIdLst>
            <p14:sldId id="470"/>
            <p14:sldId id="509"/>
            <p14:sldId id="511"/>
            <p14:sldId id="527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88"/>
            <p14:sldId id="561"/>
            <p14:sldId id="567"/>
            <p14:sldId id="568"/>
          </p14:sldIdLst>
        </p14:section>
        <p14:section name="Untitled Section" id="{4D606B7D-98BC-4E03-88E4-9632B123F756}">
          <p14:sldIdLst>
            <p14:sldId id="475"/>
          </p14:sldIdLst>
        </p14:section>
        <p14:section name="Supplemental" id="{E4022B26-C369-4E1C-916B-4CAC3A976D40}">
          <p14:sldIdLst>
            <p14:sldId id="589"/>
            <p14:sldId id="569"/>
            <p14:sldId id="570"/>
            <p14:sldId id="571"/>
            <p14:sldId id="572"/>
            <p14:sldId id="573"/>
            <p14:sldId id="574"/>
            <p14:sldId id="577"/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LB" initials="JLB" lastIdx="1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CC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85" autoAdjust="0"/>
    <p:restoredTop sz="99511" autoAdjust="0"/>
  </p:normalViewPr>
  <p:slideViewPr>
    <p:cSldViewPr snapToGrid="0" snapToObjects="1">
      <p:cViewPr>
        <p:scale>
          <a:sx n="120" d="100"/>
          <a:sy n="120" d="100"/>
        </p:scale>
        <p:origin x="2144" y="140"/>
      </p:cViewPr>
      <p:guideLst>
        <p:guide orient="horz" pos="2144"/>
        <p:guide pos="28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241AEC55-16F0-4720-AF50-067DE09B5E0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8D17FD9F-2E72-4738-B120-FEABD18C5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72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E0611E1-B028-2443-BED6-15B43C61F054}" type="datetimeFigureOut">
              <a:rPr lang="en-US"/>
              <a:pPr/>
              <a:t>7/16/2020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5" rIns="91430" bIns="4571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vert="horz" lIns="91430" tIns="45715" rIns="91430" bIns="45715" rtlCol="0"/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B5570E3B-8CB0-CD44-872C-98256F01E61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128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BBF4591-482E-4D41-92A4-93F1864E550B}" type="slidenum">
              <a:rPr lang="en-AU">
                <a:latin typeface="Calibri" charset="0"/>
              </a:rPr>
              <a:pPr/>
              <a:t>2</a:t>
            </a:fld>
            <a:endParaRPr lang="en-AU" dirty="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52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897BB7-B9CA-448D-AB06-2E5AFFE275FC}" type="slidenum">
              <a:rPr lang="en-US" altLang="en-US" sz="1200">
                <a:latin typeface="Arial Narrow" panose="020B0606020202030204" pitchFamily="34" charset="0"/>
              </a:rPr>
              <a:pPr/>
              <a:t>17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348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683637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C4E3EF2-5753-0F4B-B36B-537F55064C77}" type="slidenum">
              <a:rPr lang="en-AU">
                <a:latin typeface="Calibri" charset="0"/>
              </a:rPr>
              <a:pPr/>
              <a:t>20</a:t>
            </a:fld>
            <a:endParaRPr lang="en-AU" dirty="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73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682AA73-880E-9D4C-8AF8-BDBFC560577E}" type="slidenum">
              <a:rPr lang="en-AU">
                <a:latin typeface="Calibri" charset="0"/>
              </a:rPr>
              <a:pPr/>
              <a:t>21</a:t>
            </a:fld>
            <a:endParaRPr lang="en-AU" dirty="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64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15311CC-699A-2F42-A4CC-085C7D1930A2}" type="slidenum">
              <a:rPr lang="en-AU">
                <a:latin typeface="Calibri" charset="0"/>
              </a:rPr>
              <a:pPr/>
              <a:t>22</a:t>
            </a:fld>
            <a:endParaRPr lang="en-AU" dirty="0">
              <a:latin typeface="Calibri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6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EEC25FB-B29A-944A-9B35-ADD5659A24EE}" type="slidenum">
              <a:rPr lang="en-AU">
                <a:latin typeface="Calibri" charset="0"/>
              </a:rPr>
              <a:pPr/>
              <a:t>24</a:t>
            </a:fld>
            <a:endParaRPr lang="en-AU" dirty="0">
              <a:latin typeface="Calibri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20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6D4B3D6C-70C6-0E4D-B5F3-2C123B56AC2E}" type="slidenum">
              <a:rPr lang="en-AU">
                <a:latin typeface="Calibri" charset="0"/>
              </a:rPr>
              <a:pPr/>
              <a:t>26</a:t>
            </a:fld>
            <a:endParaRPr lang="en-AU" dirty="0">
              <a:latin typeface="Calibri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7678451-5918-EA43-AC80-370A2DC6D48A}" type="slidenum">
              <a:rPr lang="en-AU">
                <a:latin typeface="Calibri" charset="0"/>
              </a:rPr>
              <a:pPr/>
              <a:t>27</a:t>
            </a:fld>
            <a:endParaRPr lang="en-AU" dirty="0">
              <a:latin typeface="Calibri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289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695E701B-ACB5-5A49-9501-F5A0E3172D65}" type="slidenum">
              <a:rPr lang="en-AU">
                <a:latin typeface="Calibri" charset="0"/>
              </a:rPr>
              <a:pPr/>
              <a:t>28</a:t>
            </a:fld>
            <a:endParaRPr lang="en-AU" dirty="0">
              <a:latin typeface="Calibri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10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7678451-5918-EA43-AC80-370A2DC6D48A}" type="slidenum">
              <a:rPr lang="en-AU">
                <a:latin typeface="Calibri" charset="0"/>
              </a:rPr>
              <a:pPr/>
              <a:t>29</a:t>
            </a:fld>
            <a:endParaRPr lang="en-AU" dirty="0">
              <a:latin typeface="Calibri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4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6CC088CD-DC22-E645-BCB3-0684481BA233}" type="slidenum">
              <a:rPr lang="en-AU">
                <a:latin typeface="Calibri" charset="0"/>
              </a:rPr>
              <a:pPr/>
              <a:t>30</a:t>
            </a:fld>
            <a:endParaRPr lang="en-AU" dirty="0">
              <a:latin typeface="Calibri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2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C1EA577-5643-3F4C-A035-D456A107A311}" type="slidenum">
              <a:rPr lang="en-AU">
                <a:latin typeface="Calibri" charset="0"/>
              </a:rPr>
              <a:pPr/>
              <a:t>3</a:t>
            </a:fld>
            <a:endParaRPr lang="en-AU" dirty="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6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7660DB8-086A-DA41-B9A4-DCB1DDAA19D4}" type="slidenum">
              <a:rPr lang="en-AU">
                <a:latin typeface="Calibri" charset="0"/>
              </a:rPr>
              <a:pPr/>
              <a:t>31</a:t>
            </a:fld>
            <a:endParaRPr lang="en-AU" dirty="0">
              <a:latin typeface="Calibri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24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303B5D9-E682-494A-82FB-700C37AECFF0}" type="slidenum">
              <a:rPr lang="en-AU">
                <a:latin typeface="Calibri" charset="0"/>
              </a:rPr>
              <a:pPr/>
              <a:t>32</a:t>
            </a:fld>
            <a:endParaRPr lang="en-AU" dirty="0">
              <a:latin typeface="Calibri" charset="0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28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268FB3-FD60-447C-8E36-FF3EE75409E5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34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626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CA5D5A-FA32-47E9-9E51-CE5B8D6529FE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35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23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D9F308-50F9-425B-9729-99B9715D2244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36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19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0170C67-1E59-7341-98CF-C26062A54E66}" type="slidenum">
              <a:rPr lang="en-AU">
                <a:latin typeface="Calibri" charset="0"/>
              </a:rPr>
              <a:pPr/>
              <a:t>37</a:t>
            </a:fld>
            <a:endParaRPr lang="en-AU" dirty="0">
              <a:latin typeface="Calibri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8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62A82A5-499F-8649-8B5F-C45B2D232541}" type="slidenum">
              <a:rPr lang="en-AU">
                <a:latin typeface="Calibri" charset="0"/>
              </a:rPr>
              <a:pPr/>
              <a:t>38</a:t>
            </a:fld>
            <a:endParaRPr lang="en-AU" dirty="0">
              <a:latin typeface="Calibri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90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A7FA399-DCC5-B044-A2E2-DCA3623BE9DE}" type="slidenum">
              <a:rPr lang="en-AU">
                <a:latin typeface="Calibri" charset="0"/>
              </a:rPr>
              <a:pPr/>
              <a:t>40</a:t>
            </a:fld>
            <a:endParaRPr lang="en-AU" dirty="0">
              <a:latin typeface="Calibri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34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C022D3-7D43-4B0B-B46E-FC606640FBD6}" type="slidenum">
              <a:rPr lang="en-US" altLang="en-US" sz="1200">
                <a:latin typeface="Arial Narrow" panose="020B0606020202030204" pitchFamily="34" charset="0"/>
              </a:rPr>
              <a:pPr/>
              <a:t>41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651" tIns="47619" rIns="93651" bIns="47619" anchor="t"/>
          <a:lstStyle/>
          <a:p>
            <a:endParaRPr lang="en-AU" altLang="en-US" smtClean="0"/>
          </a:p>
        </p:txBody>
      </p:sp>
      <p:sp>
        <p:nvSpPr>
          <p:cNvPr id="522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798535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3BD5F7-9048-43F2-A42B-E2CE32029515}" type="slidenum">
              <a:rPr lang="en-US" altLang="en-US" sz="1200">
                <a:latin typeface="Arial Narrow" panose="020B0606020202030204" pitchFamily="34" charset="0"/>
              </a:rPr>
              <a:pPr/>
              <a:t>42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651" tIns="47619" rIns="93651" bIns="47619" anchor="t"/>
          <a:lstStyle/>
          <a:p>
            <a:endParaRPr lang="en-AU" altLang="en-US" smtClean="0"/>
          </a:p>
        </p:txBody>
      </p:sp>
      <p:sp>
        <p:nvSpPr>
          <p:cNvPr id="563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585942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ACB4425-371C-6849-9744-8DBED7A07C6B}" type="slidenum">
              <a:rPr lang="en-AU">
                <a:latin typeface="Calibri" charset="0"/>
              </a:rPr>
              <a:pPr/>
              <a:t>4</a:t>
            </a:fld>
            <a:endParaRPr lang="en-AU" dirty="0">
              <a:latin typeface="Calibri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7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B53A9C-EBDE-4B66-919E-7FD78EE9C087}" type="slidenum">
              <a:rPr lang="en-US" altLang="en-US" sz="1200">
                <a:latin typeface="Arial Narrow" panose="020B0606020202030204" pitchFamily="34" charset="0"/>
              </a:rPr>
              <a:pPr/>
              <a:t>43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651" tIns="47619" rIns="93651" bIns="47619" anchor="t"/>
          <a:lstStyle/>
          <a:p>
            <a:endParaRPr lang="en-AU" altLang="en-US" smtClean="0"/>
          </a:p>
        </p:txBody>
      </p:sp>
      <p:sp>
        <p:nvSpPr>
          <p:cNvPr id="8806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702132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D1D936-5DF3-49E8-8C99-0028D2B1BD19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44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35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167B23-2704-4D35-B7FC-F8846C9C98D2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45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48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528619-9476-4A24-B53C-52DCAD70DD25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47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49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3FE4C3-99FF-434E-BD6E-48512E68D602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48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8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0111E1-E1E5-4F68-BD3D-5107EE9BF8E4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49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32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1DE7D0-5093-4118-A411-4245642F65A3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50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47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1C0F98-82AD-4D20-848F-B9C613B64A4D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51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97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39E342-570A-4199-93DA-92256A314E48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52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66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521088-83FF-4638-8B8E-05509444F27B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53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A160CB5-5F9A-EC47-81FC-4A09EFF25799}" type="slidenum">
              <a:rPr lang="en-AU">
                <a:latin typeface="Calibri" charset="0"/>
              </a:rPr>
              <a:pPr/>
              <a:t>6</a:t>
            </a:fld>
            <a:endParaRPr lang="en-AU" dirty="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512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F2F17-5687-4516-8A71-EA4742579578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54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58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B28C99-AAA8-401A-9067-B8B9A257582D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55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73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AACF0B-876F-4573-A2CE-1AD8E7799FC3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56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2D27FB-A9E1-423C-96A7-F30E39A14AB2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57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43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C0249-8CE3-4E5F-9FF1-4C737D36A4DF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58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73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D24B0F-E822-45B0-9A32-18DAFADBC6E0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59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699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7A4EE0-2E69-4363-B501-8E01FF1AB463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60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73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82198-6DA5-4F61-9ED8-DC9325B75DFE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61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6D365A-FC2F-4A8A-9752-8CBF04CEF157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62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38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82EAB8-71E4-4DB4-A5F3-A486CB0DE4AF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63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4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2D4841-5115-4189-88A4-27E05BC546C6}" type="slidenum">
              <a:rPr lang="en-US" altLang="en-US" sz="1200">
                <a:latin typeface="Arial Narrow" panose="020B0606020202030204" pitchFamily="34" charset="0"/>
              </a:rPr>
              <a:pPr/>
              <a:t>12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245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151572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6D88B5-E7C2-448E-A3BF-874CFA1A6AE2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64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50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DD48D7-4F10-495B-A089-2E25C7F01DC3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65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1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DD48D7-4F10-495B-A089-2E25C7F01DC3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66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8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3974" indent="-288891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26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5408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0491" indent="-231748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7637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4783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1929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9074" indent="-23174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5E48D9-4F71-45F2-A541-397EC050715E}" type="slidenum">
              <a:rPr lang="en-AU" altLang="en-US"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67</a:t>
            </a:fld>
            <a:endParaRPr lang="en-AU" altLang="en-US" sz="1200"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>
              <a:spcBef>
                <a:spcPct val="0"/>
              </a:spcBef>
            </a:pP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83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666355BB-50D1-C945-B623-7467ED3F7D15}" type="slidenum">
              <a:rPr lang="en-AU">
                <a:latin typeface="Calibri" charset="0"/>
              </a:rPr>
              <a:pPr/>
              <a:t>73</a:t>
            </a:fld>
            <a:endParaRPr lang="en-AU" dirty="0">
              <a:latin typeface="Calibri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27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ED14D7C-A7DE-1949-9138-23522CAAE3F1}" type="slidenum">
              <a:rPr lang="en-AU">
                <a:latin typeface="Calibri" charset="0"/>
              </a:rPr>
              <a:pPr/>
              <a:t>74</a:t>
            </a:fld>
            <a:endParaRPr lang="en-AU" dirty="0">
              <a:latin typeface="Calibri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72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275CB86-6FB8-3F4E-8B42-60B174D1BB4B}" type="slidenum">
              <a:rPr lang="en-AU">
                <a:latin typeface="Calibri" charset="0"/>
              </a:rPr>
              <a:pPr/>
              <a:t>76</a:t>
            </a:fld>
            <a:endParaRPr lang="en-AU" dirty="0">
              <a:latin typeface="Calibri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406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D05429C-A934-DE4F-932E-B78855238313}" type="slidenum">
              <a:rPr lang="en-AU">
                <a:latin typeface="Calibri" charset="0"/>
              </a:rPr>
              <a:pPr/>
              <a:t>77</a:t>
            </a:fld>
            <a:endParaRPr lang="en-AU" dirty="0">
              <a:latin typeface="Calibri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34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1DCE24F-CCE2-0047-88FA-2027DA006EE9}" type="slidenum">
              <a:rPr lang="en-AU">
                <a:latin typeface="Calibri" charset="0"/>
              </a:rPr>
              <a:pPr/>
              <a:t>78</a:t>
            </a:fld>
            <a:endParaRPr lang="en-AU" dirty="0">
              <a:latin typeface="Calibri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094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62" indent="-28571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65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11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156" indent="-228573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03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449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594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741" indent="-22857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1D1E267-3904-F543-96EC-626754CECC25}" type="slidenum">
              <a:rPr lang="en-AU">
                <a:latin typeface="Calibri" charset="0"/>
              </a:rPr>
              <a:pPr/>
              <a:t>79</a:t>
            </a:fld>
            <a:endParaRPr lang="en-AU" dirty="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3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D53DF0-B4CD-4422-8C54-BAB0121F090C}" type="slidenum">
              <a:rPr lang="en-US" altLang="en-US" sz="1200">
                <a:latin typeface="Arial Narrow" panose="020B0606020202030204" pitchFamily="34" charset="0"/>
              </a:rPr>
              <a:pPr/>
              <a:t>13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266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8404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26DBC-0E87-49A1-9166-51CA157EC594}" type="slidenum">
              <a:rPr lang="en-US" altLang="en-US" sz="1200">
                <a:latin typeface="Arial Narrow" panose="020B0606020202030204" pitchFamily="34" charset="0"/>
              </a:rPr>
              <a:pPr/>
              <a:t>14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286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6923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C66109-D658-4641-82A4-05A5071D73DA}" type="slidenum">
              <a:rPr lang="en-US" altLang="en-US" sz="1200">
                <a:latin typeface="Arial Narrow" panose="020B0606020202030204" pitchFamily="34" charset="0"/>
              </a:rPr>
              <a:pPr/>
              <a:t>15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307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13493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62" indent="-285716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865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11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156" indent="-228573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303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449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594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741" indent="-22857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C66109-D658-4641-82A4-05A5071D73DA}" type="slidenum">
              <a:rPr lang="en-US" altLang="en-US" sz="1200">
                <a:latin typeface="Arial Narrow" panose="020B0606020202030204" pitchFamily="34" charset="0"/>
              </a:rPr>
              <a:pPr/>
              <a:t>16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51" tIns="47619" rIns="93651" bIns="47619"/>
          <a:lstStyle/>
          <a:p>
            <a:endParaRPr lang="en-AU" altLang="en-US" smtClean="0"/>
          </a:p>
        </p:txBody>
      </p:sp>
      <p:sp>
        <p:nvSpPr>
          <p:cNvPr id="307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97092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Tx/>
              <a:buSzPct val="125000"/>
              <a:buFont typeface="Arial" panose="020B0604020202020204" pitchFamily="34" charset="0"/>
              <a:buChar char="•"/>
              <a:defRPr/>
            </a:lvl1pPr>
            <a:lvl2pPr marL="742950" indent="-285750">
              <a:buClrTx/>
              <a:buFont typeface="Arial" panose="020B0604020202020204" pitchFamily="34" charset="0"/>
              <a:buChar char="–"/>
              <a:defRPr/>
            </a:lvl2pPr>
            <a:lvl3pPr marL="1143000" indent="-228600" algn="just">
              <a:buClrTx/>
              <a:buSzPct val="115000"/>
              <a:buFont typeface="Wingdings" panose="05000000000000000000" pitchFamily="2" charset="2"/>
              <a:buChar char="§"/>
              <a:defRPr/>
            </a:lvl3pPr>
            <a:lvl4pPr marL="1600200" indent="-228600">
              <a:buClrTx/>
              <a:buFont typeface="Courier New" panose="02070309020205020404" pitchFamily="49" charset="0"/>
              <a:buChar char="o"/>
              <a:defRPr/>
            </a:lvl4pPr>
            <a:lvl5pPr marL="2057400" indent="-228600">
              <a:buClrTx/>
              <a:buSzPct val="80000"/>
              <a:buFont typeface="Arial Unicode MS"/>
              <a:buChar char="▶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719C0A48-53B8-C64F-AFE6-ECE23F11299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20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3A2929A9-CBCF-F84E-AF43-5F98BE338A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9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E90C4066-B959-7048-993A-1D66F247A47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71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4AC6EFCD-90AA-5148-8ABC-1BA59F88CE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57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235D4EDD-6E24-774D-A8B8-BDDB611A77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90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Calibri" charset="0"/>
              </a:defRPr>
            </a:lvl1pPr>
          </a:lstStyle>
          <a:p>
            <a:fld id="{46462699-1AF8-664B-ADB3-A01A0E32F0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8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3113" y="274638"/>
            <a:ext cx="9080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3113" y="0"/>
            <a:ext cx="0" cy="6858000"/>
          </a:xfrm>
          <a:prstGeom prst="line">
            <a:avLst/>
          </a:prstGeom>
          <a:ln w="127000" cmpd="thinThick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Clr>
          <a:schemeClr val="tx1"/>
        </a:buClr>
        <a:buSzPct val="12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ClrTx/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ClrTx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ClrTx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just" defTabSz="457200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ClrTx/>
        <a:buSzPct val="80000"/>
        <a:buFont typeface="Arial Unicode MS" charset="0"/>
        <a:buChar char="▶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302500" y="1109663"/>
            <a:ext cx="1244600" cy="1666875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6388" name="Group 32"/>
          <p:cNvGrpSpPr>
            <a:grpSpLocks/>
          </p:cNvGrpSpPr>
          <p:nvPr/>
        </p:nvGrpSpPr>
        <p:grpSpPr bwMode="auto">
          <a:xfrm>
            <a:off x="368300" y="638175"/>
            <a:ext cx="7158038" cy="2363788"/>
            <a:chOff x="0" y="1417638"/>
            <a:chExt cx="7500407" cy="1305983"/>
          </a:xfrm>
        </p:grpSpPr>
        <p:sp>
          <p:nvSpPr>
            <p:cNvPr id="34" name="Rectangle 4"/>
            <p:cNvSpPr/>
            <p:nvPr/>
          </p:nvSpPr>
          <p:spPr>
            <a:xfrm>
              <a:off x="7056271" y="1564112"/>
              <a:ext cx="444136" cy="1159509"/>
            </a:xfrm>
            <a:custGeom>
              <a:avLst/>
              <a:gdLst>
                <a:gd name="connsiteX0" fmla="*/ 0 w 443441"/>
                <a:gd name="connsiteY0" fmla="*/ 0 h 1159933"/>
                <a:gd name="connsiteX1" fmla="*/ 443441 w 443441"/>
                <a:gd name="connsiteY1" fmla="*/ 0 h 1159933"/>
                <a:gd name="connsiteX2" fmla="*/ 443441 w 443441"/>
                <a:gd name="connsiteY2" fmla="*/ 1159933 h 1159933"/>
                <a:gd name="connsiteX3" fmla="*/ 0 w 443441"/>
                <a:gd name="connsiteY3" fmla="*/ 1159933 h 1159933"/>
                <a:gd name="connsiteX4" fmla="*/ 0 w 443441"/>
                <a:gd name="connsiteY4" fmla="*/ 0 h 1159933"/>
                <a:gd name="connsiteX0" fmla="*/ 0 w 443441"/>
                <a:gd name="connsiteY0" fmla="*/ 0 h 1159933"/>
                <a:gd name="connsiteX1" fmla="*/ 443441 w 443441"/>
                <a:gd name="connsiteY1" fmla="*/ 0 h 1159933"/>
                <a:gd name="connsiteX2" fmla="*/ 262467 w 443441"/>
                <a:gd name="connsiteY2" fmla="*/ 555095 h 1159933"/>
                <a:gd name="connsiteX3" fmla="*/ 443441 w 443441"/>
                <a:gd name="connsiteY3" fmla="*/ 1159933 h 1159933"/>
                <a:gd name="connsiteX4" fmla="*/ 0 w 443441"/>
                <a:gd name="connsiteY4" fmla="*/ 1159933 h 1159933"/>
                <a:gd name="connsiteX5" fmla="*/ 0 w 443441"/>
                <a:gd name="connsiteY5" fmla="*/ 0 h 1159933"/>
                <a:gd name="connsiteX0" fmla="*/ 0 w 443441"/>
                <a:gd name="connsiteY0" fmla="*/ 0 h 1159933"/>
                <a:gd name="connsiteX1" fmla="*/ 443441 w 443441"/>
                <a:gd name="connsiteY1" fmla="*/ 0 h 1159933"/>
                <a:gd name="connsiteX2" fmla="*/ 262467 w 443441"/>
                <a:gd name="connsiteY2" fmla="*/ 555095 h 1159933"/>
                <a:gd name="connsiteX3" fmla="*/ 443441 w 443441"/>
                <a:gd name="connsiteY3" fmla="*/ 1159933 h 1159933"/>
                <a:gd name="connsiteX4" fmla="*/ 0 w 443441"/>
                <a:gd name="connsiteY4" fmla="*/ 1159933 h 1159933"/>
                <a:gd name="connsiteX5" fmla="*/ 0 w 443441"/>
                <a:gd name="connsiteY5" fmla="*/ 0 h 1159933"/>
                <a:gd name="connsiteX0" fmla="*/ 0 w 443441"/>
                <a:gd name="connsiteY0" fmla="*/ 0 h 1159933"/>
                <a:gd name="connsiteX1" fmla="*/ 443441 w 443441"/>
                <a:gd name="connsiteY1" fmla="*/ 0 h 1159933"/>
                <a:gd name="connsiteX2" fmla="*/ 262467 w 443441"/>
                <a:gd name="connsiteY2" fmla="*/ 555095 h 1159933"/>
                <a:gd name="connsiteX3" fmla="*/ 443441 w 443441"/>
                <a:gd name="connsiteY3" fmla="*/ 1159933 h 1159933"/>
                <a:gd name="connsiteX4" fmla="*/ 0 w 443441"/>
                <a:gd name="connsiteY4" fmla="*/ 1159933 h 1159933"/>
                <a:gd name="connsiteX5" fmla="*/ 0 w 443441"/>
                <a:gd name="connsiteY5" fmla="*/ 0 h 1159933"/>
                <a:gd name="connsiteX0" fmla="*/ 0 w 443441"/>
                <a:gd name="connsiteY0" fmla="*/ 0 h 1159933"/>
                <a:gd name="connsiteX1" fmla="*/ 443441 w 443441"/>
                <a:gd name="connsiteY1" fmla="*/ 0 h 1159933"/>
                <a:gd name="connsiteX2" fmla="*/ 262467 w 443441"/>
                <a:gd name="connsiteY2" fmla="*/ 583670 h 1159933"/>
                <a:gd name="connsiteX3" fmla="*/ 443441 w 443441"/>
                <a:gd name="connsiteY3" fmla="*/ 1159933 h 1159933"/>
                <a:gd name="connsiteX4" fmla="*/ 0 w 443441"/>
                <a:gd name="connsiteY4" fmla="*/ 1159933 h 1159933"/>
                <a:gd name="connsiteX5" fmla="*/ 0 w 443441"/>
                <a:gd name="connsiteY5" fmla="*/ 0 h 115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441" h="1159933">
                  <a:moveTo>
                    <a:pt x="0" y="0"/>
                  </a:moveTo>
                  <a:lnTo>
                    <a:pt x="443441" y="0"/>
                  </a:lnTo>
                  <a:lnTo>
                    <a:pt x="262467" y="583670"/>
                  </a:lnTo>
                  <a:lnTo>
                    <a:pt x="443441" y="1159933"/>
                  </a:lnTo>
                  <a:lnTo>
                    <a:pt x="0" y="1159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0" y="1417638"/>
              <a:ext cx="7207643" cy="1159509"/>
            </a:xfrm>
            <a:prstGeom prst="rect">
              <a:avLst/>
            </a:prstGeom>
            <a:solidFill>
              <a:schemeClr val="tx2"/>
            </a:solidFill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7054850" y="2574925"/>
              <a:ext cx="149225" cy="142875"/>
            </a:xfrm>
            <a:custGeom>
              <a:avLst/>
              <a:gdLst>
                <a:gd name="T0" fmla="*/ 149225 w 149225"/>
                <a:gd name="T1" fmla="*/ 0 h 142875"/>
                <a:gd name="T2" fmla="*/ 0 w 149225"/>
                <a:gd name="T3" fmla="*/ 142875 h 142875"/>
                <a:gd name="T4" fmla="*/ 6350 w 149225"/>
                <a:gd name="T5" fmla="*/ 0 h 142875"/>
                <a:gd name="T6" fmla="*/ 149225 w 149225"/>
                <a:gd name="T7" fmla="*/ 0 h 142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225" h="142875">
                  <a:moveTo>
                    <a:pt x="149225" y="0"/>
                  </a:moveTo>
                  <a:lnTo>
                    <a:pt x="0" y="142875"/>
                  </a:lnTo>
                  <a:lnTo>
                    <a:pt x="6350" y="0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sp>
        <p:nvSpPr>
          <p:cNvPr id="16389" name="Title 1"/>
          <p:cNvSpPr txBox="1">
            <a:spLocks/>
          </p:cNvSpPr>
          <p:nvPr/>
        </p:nvSpPr>
        <p:spPr bwMode="auto">
          <a:xfrm>
            <a:off x="736600" y="574675"/>
            <a:ext cx="568960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en-US" sz="4400" b="1" dirty="0" smtClean="0">
                <a:solidFill>
                  <a:schemeClr val="bg1"/>
                </a:solidFill>
                <a:latin typeface="Arial" charset="0"/>
              </a:rPr>
              <a:t>Layout Strategies</a:t>
            </a:r>
            <a:endParaRPr lang="en-US" sz="4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42200" y="874713"/>
            <a:ext cx="1069048" cy="200054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en-US" sz="1240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– Modern Cubicle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3234" name="Picture 2" descr="https://fruitguys.com/sites/default/files/11_2016_worklife_open-office_123rf_31047430_xl_1424x1068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7" y="1312293"/>
            <a:ext cx="6681160" cy="50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Relationship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197725" y="5940425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>
                <a:solidFill>
                  <a:schemeClr val="tx2"/>
                </a:solidFill>
              </a:rPr>
              <a:t>9.1</a:t>
            </a:r>
          </a:p>
        </p:txBody>
      </p:sp>
      <p:pic>
        <p:nvPicPr>
          <p:cNvPr id="2" name="Picture 1" descr="F 9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6" y="1625600"/>
            <a:ext cx="8247174" cy="4135170"/>
          </a:xfrm>
          <a:prstGeom prst="rect">
            <a:avLst/>
          </a:prstGeom>
        </p:spPr>
      </p:pic>
      <p:pic>
        <p:nvPicPr>
          <p:cNvPr id="5" name="Picture 2" descr="https://c.o0bg.com/rf/image_960w/Boston/2011-2020/2015/02/26/BostonGlobe.com/Magazine/Images/p24_opening_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0" y="276945"/>
            <a:ext cx="1745319" cy="1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8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 – Survey Results</a:t>
            </a:r>
          </a:p>
        </p:txBody>
      </p:sp>
      <p:sp>
        <p:nvSpPr>
          <p:cNvPr id="785454" name="Rectangle 46"/>
          <p:cNvSpPr>
            <a:spLocks noGrp="1" noChangeArrowheads="1"/>
          </p:cNvSpPr>
          <p:nvPr>
            <p:ph type="body" idx="4294967295"/>
          </p:nvPr>
        </p:nvSpPr>
        <p:spPr>
          <a:xfrm>
            <a:off x="1081088" y="4968875"/>
            <a:ext cx="3363913" cy="1700213"/>
          </a:xfrm>
        </p:spPr>
        <p:txBody>
          <a:bodyPr lIns="90488" tIns="44450" rIns="90488" bIns="44450">
            <a:normAutofit fontScale="92500" lnSpcReduction="20000"/>
          </a:bodyPr>
          <a:lstStyle/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A - Absolutely necessary</a:t>
            </a:r>
          </a:p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E - Especially important</a:t>
            </a:r>
          </a:p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I	 - Important</a:t>
            </a:r>
          </a:p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O - Okay</a:t>
            </a:r>
          </a:p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U - Unimportant</a:t>
            </a:r>
          </a:p>
          <a:p>
            <a:pPr marL="479425" indent="-479425"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i="0" dirty="0" smtClean="0"/>
              <a:t>X - Undesirable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81088" y="1895475"/>
          <a:ext cx="3338512" cy="293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8066">
                  <a:extLst>
                    <a:ext uri="{9D8B030D-6E8A-4147-A177-3AD203B41FA5}">
                      <a16:colId xmlns:a16="http://schemas.microsoft.com/office/drawing/2014/main" val="2774223841"/>
                    </a:ext>
                  </a:extLst>
                </a:gridCol>
                <a:gridCol w="720446">
                  <a:extLst>
                    <a:ext uri="{9D8B030D-6E8A-4147-A177-3AD203B41FA5}">
                      <a16:colId xmlns:a16="http://schemas.microsoft.com/office/drawing/2014/main" val="2528183272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Area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1826958358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Production to Offices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1261328940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Production to Stockroom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121216819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Production to Ship&amp;Rece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1739992698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Production to Locker room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2613250743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Production to Toolroom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2245680898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 to</a:t>
                      </a:r>
                      <a:r>
                        <a:rPr lang="en-US" sz="1600" baseline="0" dirty="0" smtClean="0"/>
                        <a:t> Stockroom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184809406"/>
                  </a:ext>
                </a:extLst>
              </a:tr>
              <a:tr h="3709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 to Ship&amp;Rece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  <a:endParaRPr lang="en-US" sz="1600" dirty="0"/>
                    </a:p>
                  </a:txBody>
                  <a:tcPr marL="91457" marR="91457" marT="45735" marB="45735"/>
                </a:tc>
                <a:extLst>
                  <a:ext uri="{0D108BD9-81ED-4DB2-BD59-A6C34878D82A}">
                    <a16:rowId xmlns:a16="http://schemas.microsoft.com/office/drawing/2014/main" val="3022243107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745038" y="1895475"/>
          <a:ext cx="340042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077">
                  <a:extLst>
                    <a:ext uri="{9D8B030D-6E8A-4147-A177-3AD203B41FA5}">
                      <a16:colId xmlns:a16="http://schemas.microsoft.com/office/drawing/2014/main" val="2774223841"/>
                    </a:ext>
                  </a:extLst>
                </a:gridCol>
                <a:gridCol w="738348">
                  <a:extLst>
                    <a:ext uri="{9D8B030D-6E8A-4147-A177-3AD203B41FA5}">
                      <a16:colId xmlns:a16="http://schemas.microsoft.com/office/drawing/2014/main" val="2528183272"/>
                    </a:ext>
                  </a:extLst>
                </a:gridCol>
              </a:tblGrid>
              <a:tr h="1679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Area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82695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 to Locker 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26132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</a:t>
                      </a:r>
                      <a:r>
                        <a:rPr lang="en-US" sz="1600" baseline="0" dirty="0" smtClean="0"/>
                        <a:t> to Toolroom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</a:t>
                      </a:r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21216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Stockroom</a:t>
                      </a:r>
                      <a:r>
                        <a:rPr lang="en-US" sz="1600" baseline="0" dirty="0" smtClean="0"/>
                        <a:t> to Ship&amp;Rece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73999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Stockroom to Locker 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26132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Stockroom</a:t>
                      </a:r>
                      <a:r>
                        <a:rPr lang="en-US" sz="1600" baseline="0" dirty="0" smtClean="0"/>
                        <a:t> to Toolroom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224568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Ship</a:t>
                      </a:r>
                      <a:r>
                        <a:rPr lang="en-US" sz="1600" baseline="0" dirty="0" smtClean="0"/>
                        <a:t>&amp;Rece to Locker 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84809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Ship&amp;Rece to Toolroom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302224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Locker room to Toolroom</a:t>
                      </a:r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62656573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</a:t>
            </a:r>
          </a:p>
        </p:txBody>
      </p:sp>
      <p:grpSp>
        <p:nvGrpSpPr>
          <p:cNvPr id="25603" name="Group 43"/>
          <p:cNvGrpSpPr>
            <a:grpSpLocks/>
          </p:cNvGrpSpPr>
          <p:nvPr/>
        </p:nvGrpSpPr>
        <p:grpSpPr bwMode="auto">
          <a:xfrm>
            <a:off x="939800" y="2244725"/>
            <a:ext cx="5618163" cy="3752850"/>
            <a:chOff x="592" y="1414"/>
            <a:chExt cx="3539" cy="2364"/>
          </a:xfrm>
        </p:grpSpPr>
        <p:sp>
          <p:nvSpPr>
            <p:cNvPr id="783382" name="Rectangle 22"/>
            <p:cNvSpPr>
              <a:spLocks noChangeArrowheads="1"/>
            </p:cNvSpPr>
            <p:nvPr/>
          </p:nvSpPr>
          <p:spPr bwMode="auto">
            <a:xfrm>
              <a:off x="727" y="1488"/>
              <a:ext cx="9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Production</a:t>
              </a:r>
            </a:p>
          </p:txBody>
        </p:sp>
        <p:sp>
          <p:nvSpPr>
            <p:cNvPr id="783383" name="Rectangle 23"/>
            <p:cNvSpPr>
              <a:spLocks noChangeArrowheads="1"/>
            </p:cNvSpPr>
            <p:nvPr/>
          </p:nvSpPr>
          <p:spPr bwMode="auto">
            <a:xfrm>
              <a:off x="727" y="1876"/>
              <a:ext cx="66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Offices</a:t>
              </a:r>
            </a:p>
          </p:txBody>
        </p:sp>
        <p:sp>
          <p:nvSpPr>
            <p:cNvPr id="783384" name="Rectangle 24"/>
            <p:cNvSpPr>
              <a:spLocks noChangeArrowheads="1"/>
            </p:cNvSpPr>
            <p:nvPr/>
          </p:nvSpPr>
          <p:spPr bwMode="auto">
            <a:xfrm>
              <a:off x="727" y="2280"/>
              <a:ext cx="959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Stockroom</a:t>
              </a:r>
            </a:p>
          </p:txBody>
        </p:sp>
        <p:sp>
          <p:nvSpPr>
            <p:cNvPr id="783385" name="Rectangle 25"/>
            <p:cNvSpPr>
              <a:spLocks noChangeArrowheads="1"/>
            </p:cNvSpPr>
            <p:nvPr/>
          </p:nvSpPr>
          <p:spPr bwMode="auto">
            <a:xfrm>
              <a:off x="727" y="2603"/>
              <a:ext cx="1211" cy="3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sz="2000" b="1">
                  <a:latin typeface="Arial" charset="0"/>
                </a:rPr>
                <a:t>Shipping and receiving</a:t>
              </a:r>
            </a:p>
          </p:txBody>
        </p:sp>
        <p:sp>
          <p:nvSpPr>
            <p:cNvPr id="783386" name="Rectangle 26"/>
            <p:cNvSpPr>
              <a:spLocks noChangeArrowheads="1"/>
            </p:cNvSpPr>
            <p:nvPr/>
          </p:nvSpPr>
          <p:spPr bwMode="auto">
            <a:xfrm>
              <a:off x="727" y="3065"/>
              <a:ext cx="109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Locker room</a:t>
              </a:r>
            </a:p>
          </p:txBody>
        </p:sp>
        <p:sp>
          <p:nvSpPr>
            <p:cNvPr id="783387" name="Rectangle 27"/>
            <p:cNvSpPr>
              <a:spLocks noChangeArrowheads="1"/>
            </p:cNvSpPr>
            <p:nvPr/>
          </p:nvSpPr>
          <p:spPr bwMode="auto">
            <a:xfrm>
              <a:off x="727" y="3469"/>
              <a:ext cx="8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Arial" charset="0"/>
                </a:rPr>
                <a:t>Toolroom</a:t>
              </a:r>
            </a:p>
          </p:txBody>
        </p:sp>
        <p:sp>
          <p:nvSpPr>
            <p:cNvPr id="25614" name="Freeform 28"/>
            <p:cNvSpPr>
              <a:spLocks/>
            </p:cNvSpPr>
            <p:nvPr/>
          </p:nvSpPr>
          <p:spPr bwMode="auto">
            <a:xfrm>
              <a:off x="595" y="1414"/>
              <a:ext cx="3536" cy="1182"/>
            </a:xfrm>
            <a:custGeom>
              <a:avLst/>
              <a:gdLst>
                <a:gd name="T0" fmla="*/ 0 w 3536"/>
                <a:gd name="T1" fmla="*/ 0 h 1182"/>
                <a:gd name="T2" fmla="*/ 1609 w 3536"/>
                <a:gd name="T3" fmla="*/ 0 h 1182"/>
                <a:gd name="T4" fmla="*/ 3536 w 3536"/>
                <a:gd name="T5" fmla="*/ 1182 h 1182"/>
                <a:gd name="T6" fmla="*/ 0 60000 65536"/>
                <a:gd name="T7" fmla="*/ 0 60000 65536"/>
                <a:gd name="T8" fmla="*/ 0 60000 65536"/>
                <a:gd name="T9" fmla="*/ 0 w 3536"/>
                <a:gd name="T10" fmla="*/ 0 h 1182"/>
                <a:gd name="T11" fmla="*/ 3536 w 3536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6" h="1182">
                  <a:moveTo>
                    <a:pt x="0" y="0"/>
                  </a:moveTo>
                  <a:lnTo>
                    <a:pt x="1609" y="0"/>
                  </a:lnTo>
                  <a:lnTo>
                    <a:pt x="3536" y="1182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Freeform 29"/>
            <p:cNvSpPr>
              <a:spLocks/>
            </p:cNvSpPr>
            <p:nvPr/>
          </p:nvSpPr>
          <p:spPr bwMode="auto">
            <a:xfrm>
              <a:off x="594" y="2986"/>
              <a:ext cx="2247" cy="404"/>
            </a:xfrm>
            <a:custGeom>
              <a:avLst/>
              <a:gdLst>
                <a:gd name="T0" fmla="*/ 0 w 2247"/>
                <a:gd name="T1" fmla="*/ 0 h 404"/>
                <a:gd name="T2" fmla="*/ 1609 w 2247"/>
                <a:gd name="T3" fmla="*/ 0 h 404"/>
                <a:gd name="T4" fmla="*/ 2247 w 2247"/>
                <a:gd name="T5" fmla="*/ 404 h 404"/>
                <a:gd name="T6" fmla="*/ 0 60000 65536"/>
                <a:gd name="T7" fmla="*/ 0 60000 65536"/>
                <a:gd name="T8" fmla="*/ 0 60000 65536"/>
                <a:gd name="T9" fmla="*/ 0 w 2247"/>
                <a:gd name="T10" fmla="*/ 0 h 404"/>
                <a:gd name="T11" fmla="*/ 2247 w 2247"/>
                <a:gd name="T12" fmla="*/ 404 h 4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7" h="404">
                  <a:moveTo>
                    <a:pt x="0" y="0"/>
                  </a:moveTo>
                  <a:lnTo>
                    <a:pt x="1609" y="0"/>
                  </a:lnTo>
                  <a:lnTo>
                    <a:pt x="2247" y="40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Freeform 30"/>
            <p:cNvSpPr>
              <a:spLocks/>
            </p:cNvSpPr>
            <p:nvPr/>
          </p:nvSpPr>
          <p:spPr bwMode="auto">
            <a:xfrm>
              <a:off x="600" y="2593"/>
              <a:ext cx="2566" cy="595"/>
            </a:xfrm>
            <a:custGeom>
              <a:avLst/>
              <a:gdLst>
                <a:gd name="T0" fmla="*/ 0 w 2566"/>
                <a:gd name="T1" fmla="*/ 0 h 595"/>
                <a:gd name="T2" fmla="*/ 1609 w 2566"/>
                <a:gd name="T3" fmla="*/ 0 h 595"/>
                <a:gd name="T4" fmla="*/ 2566 w 2566"/>
                <a:gd name="T5" fmla="*/ 595 h 595"/>
                <a:gd name="T6" fmla="*/ 0 60000 65536"/>
                <a:gd name="T7" fmla="*/ 0 60000 65536"/>
                <a:gd name="T8" fmla="*/ 0 60000 65536"/>
                <a:gd name="T9" fmla="*/ 0 w 2566"/>
                <a:gd name="T10" fmla="*/ 0 h 595"/>
                <a:gd name="T11" fmla="*/ 2566 w 2566"/>
                <a:gd name="T12" fmla="*/ 595 h 5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6" h="595">
                  <a:moveTo>
                    <a:pt x="0" y="0"/>
                  </a:moveTo>
                  <a:lnTo>
                    <a:pt x="1609" y="0"/>
                  </a:lnTo>
                  <a:lnTo>
                    <a:pt x="2566" y="5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Freeform 31"/>
            <p:cNvSpPr>
              <a:spLocks/>
            </p:cNvSpPr>
            <p:nvPr/>
          </p:nvSpPr>
          <p:spPr bwMode="auto">
            <a:xfrm>
              <a:off x="599" y="2209"/>
              <a:ext cx="2871" cy="784"/>
            </a:xfrm>
            <a:custGeom>
              <a:avLst/>
              <a:gdLst>
                <a:gd name="T0" fmla="*/ 0 w 2871"/>
                <a:gd name="T1" fmla="*/ 0 h 784"/>
                <a:gd name="T2" fmla="*/ 1609 w 2871"/>
                <a:gd name="T3" fmla="*/ 0 h 784"/>
                <a:gd name="T4" fmla="*/ 2871 w 2871"/>
                <a:gd name="T5" fmla="*/ 784 h 784"/>
                <a:gd name="T6" fmla="*/ 0 60000 65536"/>
                <a:gd name="T7" fmla="*/ 0 60000 65536"/>
                <a:gd name="T8" fmla="*/ 0 60000 65536"/>
                <a:gd name="T9" fmla="*/ 0 w 2871"/>
                <a:gd name="T10" fmla="*/ 0 h 784"/>
                <a:gd name="T11" fmla="*/ 2871 w 2871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1" h="784">
                  <a:moveTo>
                    <a:pt x="0" y="0"/>
                  </a:moveTo>
                  <a:lnTo>
                    <a:pt x="1609" y="0"/>
                  </a:lnTo>
                  <a:lnTo>
                    <a:pt x="2871" y="78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Freeform 32"/>
            <p:cNvSpPr>
              <a:spLocks/>
            </p:cNvSpPr>
            <p:nvPr/>
          </p:nvSpPr>
          <p:spPr bwMode="auto">
            <a:xfrm>
              <a:off x="598" y="1798"/>
              <a:ext cx="3211" cy="995"/>
            </a:xfrm>
            <a:custGeom>
              <a:avLst/>
              <a:gdLst>
                <a:gd name="T0" fmla="*/ 0 w 3211"/>
                <a:gd name="T1" fmla="*/ 0 h 995"/>
                <a:gd name="T2" fmla="*/ 1609 w 3211"/>
                <a:gd name="T3" fmla="*/ 0 h 995"/>
                <a:gd name="T4" fmla="*/ 3211 w 3211"/>
                <a:gd name="T5" fmla="*/ 995 h 995"/>
                <a:gd name="T6" fmla="*/ 0 60000 65536"/>
                <a:gd name="T7" fmla="*/ 0 60000 65536"/>
                <a:gd name="T8" fmla="*/ 0 60000 65536"/>
                <a:gd name="T9" fmla="*/ 0 w 3211"/>
                <a:gd name="T10" fmla="*/ 0 h 995"/>
                <a:gd name="T11" fmla="*/ 3211 w 3211"/>
                <a:gd name="T12" fmla="*/ 995 h 9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1" h="995">
                  <a:moveTo>
                    <a:pt x="0" y="0"/>
                  </a:moveTo>
                  <a:lnTo>
                    <a:pt x="1609" y="0"/>
                  </a:lnTo>
                  <a:lnTo>
                    <a:pt x="3211" y="9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Freeform 33"/>
            <p:cNvSpPr>
              <a:spLocks/>
            </p:cNvSpPr>
            <p:nvPr/>
          </p:nvSpPr>
          <p:spPr bwMode="auto">
            <a:xfrm>
              <a:off x="592" y="3384"/>
              <a:ext cx="1929" cy="198"/>
            </a:xfrm>
            <a:custGeom>
              <a:avLst/>
              <a:gdLst>
                <a:gd name="T0" fmla="*/ 0 w 1929"/>
                <a:gd name="T1" fmla="*/ 0 h 198"/>
                <a:gd name="T2" fmla="*/ 1609 w 1929"/>
                <a:gd name="T3" fmla="*/ 0 h 198"/>
                <a:gd name="T4" fmla="*/ 1929 w 1929"/>
                <a:gd name="T5" fmla="*/ 198 h 198"/>
                <a:gd name="T6" fmla="*/ 0 60000 65536"/>
                <a:gd name="T7" fmla="*/ 0 60000 65536"/>
                <a:gd name="T8" fmla="*/ 0 60000 65536"/>
                <a:gd name="T9" fmla="*/ 0 w 1929"/>
                <a:gd name="T10" fmla="*/ 0 h 198"/>
                <a:gd name="T11" fmla="*/ 1929 w 1929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9" h="198">
                  <a:moveTo>
                    <a:pt x="0" y="0"/>
                  </a:moveTo>
                  <a:lnTo>
                    <a:pt x="1609" y="0"/>
                  </a:lnTo>
                  <a:lnTo>
                    <a:pt x="1929" y="198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Freeform 34"/>
            <p:cNvSpPr>
              <a:spLocks/>
            </p:cNvSpPr>
            <p:nvPr/>
          </p:nvSpPr>
          <p:spPr bwMode="auto">
            <a:xfrm>
              <a:off x="596" y="2596"/>
              <a:ext cx="3533" cy="1182"/>
            </a:xfrm>
            <a:custGeom>
              <a:avLst/>
              <a:gdLst>
                <a:gd name="T0" fmla="*/ 0 w 3533"/>
                <a:gd name="T1" fmla="*/ 1182 h 1182"/>
                <a:gd name="T2" fmla="*/ 1609 w 3533"/>
                <a:gd name="T3" fmla="*/ 1182 h 1182"/>
                <a:gd name="T4" fmla="*/ 3533 w 3533"/>
                <a:gd name="T5" fmla="*/ 0 h 1182"/>
                <a:gd name="T6" fmla="*/ 0 60000 65536"/>
                <a:gd name="T7" fmla="*/ 0 60000 65536"/>
                <a:gd name="T8" fmla="*/ 0 60000 65536"/>
                <a:gd name="T9" fmla="*/ 0 w 3533"/>
                <a:gd name="T10" fmla="*/ 0 h 1182"/>
                <a:gd name="T11" fmla="*/ 3533 w 3533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3" h="1182">
                  <a:moveTo>
                    <a:pt x="0" y="1182"/>
                  </a:moveTo>
                  <a:lnTo>
                    <a:pt x="1609" y="1182"/>
                  </a:lnTo>
                  <a:lnTo>
                    <a:pt x="3533" y="0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Line 35"/>
            <p:cNvSpPr>
              <a:spLocks noChangeShapeType="1"/>
            </p:cNvSpPr>
            <p:nvPr/>
          </p:nvSpPr>
          <p:spPr bwMode="auto">
            <a:xfrm flipV="1">
              <a:off x="2196" y="2409"/>
              <a:ext cx="1618" cy="97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Line 36"/>
            <p:cNvSpPr>
              <a:spLocks noChangeShapeType="1"/>
            </p:cNvSpPr>
            <p:nvPr/>
          </p:nvSpPr>
          <p:spPr bwMode="auto">
            <a:xfrm flipV="1">
              <a:off x="2203" y="2006"/>
              <a:ext cx="968" cy="58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Line 37"/>
            <p:cNvSpPr>
              <a:spLocks noChangeShapeType="1"/>
            </p:cNvSpPr>
            <p:nvPr/>
          </p:nvSpPr>
          <p:spPr bwMode="auto">
            <a:xfrm flipV="1">
              <a:off x="2202" y="1607"/>
              <a:ext cx="309" cy="1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38"/>
            <p:cNvSpPr>
              <a:spLocks noChangeShapeType="1"/>
            </p:cNvSpPr>
            <p:nvPr/>
          </p:nvSpPr>
          <p:spPr bwMode="auto">
            <a:xfrm flipV="1">
              <a:off x="2208" y="1817"/>
              <a:ext cx="644" cy="391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Line 39"/>
            <p:cNvSpPr>
              <a:spLocks noChangeShapeType="1"/>
            </p:cNvSpPr>
            <p:nvPr/>
          </p:nvSpPr>
          <p:spPr bwMode="auto">
            <a:xfrm flipV="1">
              <a:off x="2207" y="2212"/>
              <a:ext cx="1300" cy="7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222250" y="6248400"/>
            <a:ext cx="8809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/>
              <a:t>How important is having the locker room and offices adjacent to each other?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503613" y="3219450"/>
            <a:ext cx="1522412" cy="9223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 flipV="1">
            <a:off x="3524250" y="4176713"/>
            <a:ext cx="1489075" cy="8763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Rectangle 46"/>
          <p:cNvSpPr txBox="1">
            <a:spLocks noChangeArrowheads="1"/>
          </p:cNvSpPr>
          <p:nvPr/>
        </p:nvSpPr>
        <p:spPr bwMode="auto">
          <a:xfrm>
            <a:off x="6102592" y="1568450"/>
            <a:ext cx="259373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just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80000"/>
              <a:buFont typeface="Arial Unicode MS" charset="0"/>
              <a:buChar char="▶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A - Absolutely necessary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E - Especially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I	 -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O - Okay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U - Unimportant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X - Undesirable</a:t>
            </a:r>
            <a:endParaRPr lang="en-US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71543"/>
              </p:ext>
            </p:extLst>
          </p:nvPr>
        </p:nvGraphicFramePr>
        <p:xfrm>
          <a:off x="5194300" y="5381625"/>
          <a:ext cx="340042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077">
                  <a:extLst>
                    <a:ext uri="{9D8B030D-6E8A-4147-A177-3AD203B41FA5}">
                      <a16:colId xmlns:a16="http://schemas.microsoft.com/office/drawing/2014/main" val="2972096456"/>
                    </a:ext>
                  </a:extLst>
                </a:gridCol>
                <a:gridCol w="738348">
                  <a:extLst>
                    <a:ext uri="{9D8B030D-6E8A-4147-A177-3AD203B41FA5}">
                      <a16:colId xmlns:a16="http://schemas.microsoft.com/office/drawing/2014/main" val="2834463260"/>
                    </a:ext>
                  </a:extLst>
                </a:gridCol>
              </a:tblGrid>
              <a:tr h="1679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Area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399820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 to Locker 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368625265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</a:t>
            </a:r>
          </a:p>
        </p:txBody>
      </p:sp>
      <p:grpSp>
        <p:nvGrpSpPr>
          <p:cNvPr id="27651" name="Group 43"/>
          <p:cNvGrpSpPr>
            <a:grpSpLocks/>
          </p:cNvGrpSpPr>
          <p:nvPr/>
        </p:nvGrpSpPr>
        <p:grpSpPr bwMode="auto">
          <a:xfrm>
            <a:off x="939800" y="2244725"/>
            <a:ext cx="5618163" cy="3752850"/>
            <a:chOff x="592" y="1414"/>
            <a:chExt cx="3539" cy="2364"/>
          </a:xfrm>
        </p:grpSpPr>
        <p:sp>
          <p:nvSpPr>
            <p:cNvPr id="783382" name="Rectangle 22"/>
            <p:cNvSpPr>
              <a:spLocks noChangeArrowheads="1"/>
            </p:cNvSpPr>
            <p:nvPr/>
          </p:nvSpPr>
          <p:spPr bwMode="auto">
            <a:xfrm>
              <a:off x="727" y="1488"/>
              <a:ext cx="9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Production</a:t>
              </a:r>
            </a:p>
          </p:txBody>
        </p:sp>
        <p:sp>
          <p:nvSpPr>
            <p:cNvPr id="783383" name="Rectangle 23"/>
            <p:cNvSpPr>
              <a:spLocks noChangeArrowheads="1"/>
            </p:cNvSpPr>
            <p:nvPr/>
          </p:nvSpPr>
          <p:spPr bwMode="auto">
            <a:xfrm>
              <a:off x="727" y="1876"/>
              <a:ext cx="66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Offices</a:t>
              </a:r>
            </a:p>
          </p:txBody>
        </p:sp>
        <p:sp>
          <p:nvSpPr>
            <p:cNvPr id="783384" name="Rectangle 24"/>
            <p:cNvSpPr>
              <a:spLocks noChangeArrowheads="1"/>
            </p:cNvSpPr>
            <p:nvPr/>
          </p:nvSpPr>
          <p:spPr bwMode="auto">
            <a:xfrm>
              <a:off x="727" y="2280"/>
              <a:ext cx="959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Stockroom</a:t>
              </a:r>
            </a:p>
          </p:txBody>
        </p:sp>
        <p:sp>
          <p:nvSpPr>
            <p:cNvPr id="783385" name="Rectangle 25"/>
            <p:cNvSpPr>
              <a:spLocks noChangeArrowheads="1"/>
            </p:cNvSpPr>
            <p:nvPr/>
          </p:nvSpPr>
          <p:spPr bwMode="auto">
            <a:xfrm>
              <a:off x="727" y="2603"/>
              <a:ext cx="1211" cy="3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sz="2000" b="1">
                  <a:latin typeface="Arial" charset="0"/>
                </a:rPr>
                <a:t>Shipping and receiving</a:t>
              </a:r>
            </a:p>
          </p:txBody>
        </p:sp>
        <p:sp>
          <p:nvSpPr>
            <p:cNvPr id="783386" name="Rectangle 26"/>
            <p:cNvSpPr>
              <a:spLocks noChangeArrowheads="1"/>
            </p:cNvSpPr>
            <p:nvPr/>
          </p:nvSpPr>
          <p:spPr bwMode="auto">
            <a:xfrm>
              <a:off x="727" y="3065"/>
              <a:ext cx="109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Locker room</a:t>
              </a:r>
            </a:p>
          </p:txBody>
        </p:sp>
        <p:sp>
          <p:nvSpPr>
            <p:cNvPr id="783387" name="Rectangle 27"/>
            <p:cNvSpPr>
              <a:spLocks noChangeArrowheads="1"/>
            </p:cNvSpPr>
            <p:nvPr/>
          </p:nvSpPr>
          <p:spPr bwMode="auto">
            <a:xfrm>
              <a:off x="727" y="3469"/>
              <a:ext cx="8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Arial" charset="0"/>
                </a:rPr>
                <a:t>Toolroom</a:t>
              </a:r>
            </a:p>
          </p:txBody>
        </p:sp>
        <p:sp>
          <p:nvSpPr>
            <p:cNvPr id="27663" name="Freeform 28"/>
            <p:cNvSpPr>
              <a:spLocks/>
            </p:cNvSpPr>
            <p:nvPr/>
          </p:nvSpPr>
          <p:spPr bwMode="auto">
            <a:xfrm>
              <a:off x="595" y="1414"/>
              <a:ext cx="3536" cy="1182"/>
            </a:xfrm>
            <a:custGeom>
              <a:avLst/>
              <a:gdLst>
                <a:gd name="T0" fmla="*/ 0 w 3536"/>
                <a:gd name="T1" fmla="*/ 0 h 1182"/>
                <a:gd name="T2" fmla="*/ 1609 w 3536"/>
                <a:gd name="T3" fmla="*/ 0 h 1182"/>
                <a:gd name="T4" fmla="*/ 3536 w 3536"/>
                <a:gd name="T5" fmla="*/ 1182 h 1182"/>
                <a:gd name="T6" fmla="*/ 0 60000 65536"/>
                <a:gd name="T7" fmla="*/ 0 60000 65536"/>
                <a:gd name="T8" fmla="*/ 0 60000 65536"/>
                <a:gd name="T9" fmla="*/ 0 w 3536"/>
                <a:gd name="T10" fmla="*/ 0 h 1182"/>
                <a:gd name="T11" fmla="*/ 3536 w 3536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6" h="1182">
                  <a:moveTo>
                    <a:pt x="0" y="0"/>
                  </a:moveTo>
                  <a:lnTo>
                    <a:pt x="1609" y="0"/>
                  </a:lnTo>
                  <a:lnTo>
                    <a:pt x="3536" y="1182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Freeform 29"/>
            <p:cNvSpPr>
              <a:spLocks/>
            </p:cNvSpPr>
            <p:nvPr/>
          </p:nvSpPr>
          <p:spPr bwMode="auto">
            <a:xfrm>
              <a:off x="594" y="2986"/>
              <a:ext cx="2247" cy="404"/>
            </a:xfrm>
            <a:custGeom>
              <a:avLst/>
              <a:gdLst>
                <a:gd name="T0" fmla="*/ 0 w 2247"/>
                <a:gd name="T1" fmla="*/ 0 h 404"/>
                <a:gd name="T2" fmla="*/ 1609 w 2247"/>
                <a:gd name="T3" fmla="*/ 0 h 404"/>
                <a:gd name="T4" fmla="*/ 2247 w 2247"/>
                <a:gd name="T5" fmla="*/ 404 h 404"/>
                <a:gd name="T6" fmla="*/ 0 60000 65536"/>
                <a:gd name="T7" fmla="*/ 0 60000 65536"/>
                <a:gd name="T8" fmla="*/ 0 60000 65536"/>
                <a:gd name="T9" fmla="*/ 0 w 2247"/>
                <a:gd name="T10" fmla="*/ 0 h 404"/>
                <a:gd name="T11" fmla="*/ 2247 w 2247"/>
                <a:gd name="T12" fmla="*/ 404 h 4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7" h="404">
                  <a:moveTo>
                    <a:pt x="0" y="0"/>
                  </a:moveTo>
                  <a:lnTo>
                    <a:pt x="1609" y="0"/>
                  </a:lnTo>
                  <a:lnTo>
                    <a:pt x="2247" y="40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Freeform 30"/>
            <p:cNvSpPr>
              <a:spLocks/>
            </p:cNvSpPr>
            <p:nvPr/>
          </p:nvSpPr>
          <p:spPr bwMode="auto">
            <a:xfrm>
              <a:off x="600" y="2593"/>
              <a:ext cx="2566" cy="595"/>
            </a:xfrm>
            <a:custGeom>
              <a:avLst/>
              <a:gdLst>
                <a:gd name="T0" fmla="*/ 0 w 2566"/>
                <a:gd name="T1" fmla="*/ 0 h 595"/>
                <a:gd name="T2" fmla="*/ 1609 w 2566"/>
                <a:gd name="T3" fmla="*/ 0 h 595"/>
                <a:gd name="T4" fmla="*/ 2566 w 2566"/>
                <a:gd name="T5" fmla="*/ 595 h 595"/>
                <a:gd name="T6" fmla="*/ 0 60000 65536"/>
                <a:gd name="T7" fmla="*/ 0 60000 65536"/>
                <a:gd name="T8" fmla="*/ 0 60000 65536"/>
                <a:gd name="T9" fmla="*/ 0 w 2566"/>
                <a:gd name="T10" fmla="*/ 0 h 595"/>
                <a:gd name="T11" fmla="*/ 2566 w 2566"/>
                <a:gd name="T12" fmla="*/ 595 h 5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6" h="595">
                  <a:moveTo>
                    <a:pt x="0" y="0"/>
                  </a:moveTo>
                  <a:lnTo>
                    <a:pt x="1609" y="0"/>
                  </a:lnTo>
                  <a:lnTo>
                    <a:pt x="2566" y="5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Freeform 31"/>
            <p:cNvSpPr>
              <a:spLocks/>
            </p:cNvSpPr>
            <p:nvPr/>
          </p:nvSpPr>
          <p:spPr bwMode="auto">
            <a:xfrm>
              <a:off x="599" y="2209"/>
              <a:ext cx="2871" cy="784"/>
            </a:xfrm>
            <a:custGeom>
              <a:avLst/>
              <a:gdLst>
                <a:gd name="T0" fmla="*/ 0 w 2871"/>
                <a:gd name="T1" fmla="*/ 0 h 784"/>
                <a:gd name="T2" fmla="*/ 1609 w 2871"/>
                <a:gd name="T3" fmla="*/ 0 h 784"/>
                <a:gd name="T4" fmla="*/ 2871 w 2871"/>
                <a:gd name="T5" fmla="*/ 784 h 784"/>
                <a:gd name="T6" fmla="*/ 0 60000 65536"/>
                <a:gd name="T7" fmla="*/ 0 60000 65536"/>
                <a:gd name="T8" fmla="*/ 0 60000 65536"/>
                <a:gd name="T9" fmla="*/ 0 w 2871"/>
                <a:gd name="T10" fmla="*/ 0 h 784"/>
                <a:gd name="T11" fmla="*/ 2871 w 2871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1" h="784">
                  <a:moveTo>
                    <a:pt x="0" y="0"/>
                  </a:moveTo>
                  <a:lnTo>
                    <a:pt x="1609" y="0"/>
                  </a:lnTo>
                  <a:lnTo>
                    <a:pt x="2871" y="78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Freeform 32"/>
            <p:cNvSpPr>
              <a:spLocks/>
            </p:cNvSpPr>
            <p:nvPr/>
          </p:nvSpPr>
          <p:spPr bwMode="auto">
            <a:xfrm>
              <a:off x="598" y="1798"/>
              <a:ext cx="3211" cy="995"/>
            </a:xfrm>
            <a:custGeom>
              <a:avLst/>
              <a:gdLst>
                <a:gd name="T0" fmla="*/ 0 w 3211"/>
                <a:gd name="T1" fmla="*/ 0 h 995"/>
                <a:gd name="T2" fmla="*/ 1609 w 3211"/>
                <a:gd name="T3" fmla="*/ 0 h 995"/>
                <a:gd name="T4" fmla="*/ 3211 w 3211"/>
                <a:gd name="T5" fmla="*/ 995 h 995"/>
                <a:gd name="T6" fmla="*/ 0 60000 65536"/>
                <a:gd name="T7" fmla="*/ 0 60000 65536"/>
                <a:gd name="T8" fmla="*/ 0 60000 65536"/>
                <a:gd name="T9" fmla="*/ 0 w 3211"/>
                <a:gd name="T10" fmla="*/ 0 h 995"/>
                <a:gd name="T11" fmla="*/ 3211 w 3211"/>
                <a:gd name="T12" fmla="*/ 995 h 9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1" h="995">
                  <a:moveTo>
                    <a:pt x="0" y="0"/>
                  </a:moveTo>
                  <a:lnTo>
                    <a:pt x="1609" y="0"/>
                  </a:lnTo>
                  <a:lnTo>
                    <a:pt x="3211" y="9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Freeform 33"/>
            <p:cNvSpPr>
              <a:spLocks/>
            </p:cNvSpPr>
            <p:nvPr/>
          </p:nvSpPr>
          <p:spPr bwMode="auto">
            <a:xfrm>
              <a:off x="592" y="3384"/>
              <a:ext cx="1929" cy="198"/>
            </a:xfrm>
            <a:custGeom>
              <a:avLst/>
              <a:gdLst>
                <a:gd name="T0" fmla="*/ 0 w 1929"/>
                <a:gd name="T1" fmla="*/ 0 h 198"/>
                <a:gd name="T2" fmla="*/ 1609 w 1929"/>
                <a:gd name="T3" fmla="*/ 0 h 198"/>
                <a:gd name="T4" fmla="*/ 1929 w 1929"/>
                <a:gd name="T5" fmla="*/ 198 h 198"/>
                <a:gd name="T6" fmla="*/ 0 60000 65536"/>
                <a:gd name="T7" fmla="*/ 0 60000 65536"/>
                <a:gd name="T8" fmla="*/ 0 60000 65536"/>
                <a:gd name="T9" fmla="*/ 0 w 1929"/>
                <a:gd name="T10" fmla="*/ 0 h 198"/>
                <a:gd name="T11" fmla="*/ 1929 w 1929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9" h="198">
                  <a:moveTo>
                    <a:pt x="0" y="0"/>
                  </a:moveTo>
                  <a:lnTo>
                    <a:pt x="1609" y="0"/>
                  </a:lnTo>
                  <a:lnTo>
                    <a:pt x="1929" y="198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Freeform 34"/>
            <p:cNvSpPr>
              <a:spLocks/>
            </p:cNvSpPr>
            <p:nvPr/>
          </p:nvSpPr>
          <p:spPr bwMode="auto">
            <a:xfrm>
              <a:off x="596" y="2596"/>
              <a:ext cx="3533" cy="1182"/>
            </a:xfrm>
            <a:custGeom>
              <a:avLst/>
              <a:gdLst>
                <a:gd name="T0" fmla="*/ 0 w 3533"/>
                <a:gd name="T1" fmla="*/ 1182 h 1182"/>
                <a:gd name="T2" fmla="*/ 1609 w 3533"/>
                <a:gd name="T3" fmla="*/ 1182 h 1182"/>
                <a:gd name="T4" fmla="*/ 3533 w 3533"/>
                <a:gd name="T5" fmla="*/ 0 h 1182"/>
                <a:gd name="T6" fmla="*/ 0 60000 65536"/>
                <a:gd name="T7" fmla="*/ 0 60000 65536"/>
                <a:gd name="T8" fmla="*/ 0 60000 65536"/>
                <a:gd name="T9" fmla="*/ 0 w 3533"/>
                <a:gd name="T10" fmla="*/ 0 h 1182"/>
                <a:gd name="T11" fmla="*/ 3533 w 3533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3" h="1182">
                  <a:moveTo>
                    <a:pt x="0" y="1182"/>
                  </a:moveTo>
                  <a:lnTo>
                    <a:pt x="1609" y="1182"/>
                  </a:lnTo>
                  <a:lnTo>
                    <a:pt x="3533" y="0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Line 35"/>
            <p:cNvSpPr>
              <a:spLocks noChangeShapeType="1"/>
            </p:cNvSpPr>
            <p:nvPr/>
          </p:nvSpPr>
          <p:spPr bwMode="auto">
            <a:xfrm flipV="1">
              <a:off x="2196" y="2409"/>
              <a:ext cx="1618" cy="97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Line 36"/>
            <p:cNvSpPr>
              <a:spLocks noChangeShapeType="1"/>
            </p:cNvSpPr>
            <p:nvPr/>
          </p:nvSpPr>
          <p:spPr bwMode="auto">
            <a:xfrm flipV="1">
              <a:off x="2203" y="2006"/>
              <a:ext cx="968" cy="58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37"/>
            <p:cNvSpPr>
              <a:spLocks noChangeShapeType="1"/>
            </p:cNvSpPr>
            <p:nvPr/>
          </p:nvSpPr>
          <p:spPr bwMode="auto">
            <a:xfrm flipV="1">
              <a:off x="2202" y="1607"/>
              <a:ext cx="309" cy="1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3" name="Line 38"/>
            <p:cNvSpPr>
              <a:spLocks noChangeShapeType="1"/>
            </p:cNvSpPr>
            <p:nvPr/>
          </p:nvSpPr>
          <p:spPr bwMode="auto">
            <a:xfrm flipV="1">
              <a:off x="2208" y="1817"/>
              <a:ext cx="644" cy="391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4" name="Line 39"/>
            <p:cNvSpPr>
              <a:spLocks noChangeShapeType="1"/>
            </p:cNvSpPr>
            <p:nvPr/>
          </p:nvSpPr>
          <p:spPr bwMode="auto">
            <a:xfrm flipV="1">
              <a:off x="2207" y="2212"/>
              <a:ext cx="1300" cy="7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6" name="Straight Arrow Connector 25"/>
          <p:cNvCxnSpPr/>
          <p:nvPr/>
        </p:nvCxnSpPr>
        <p:spPr bwMode="auto">
          <a:xfrm>
            <a:off x="3503613" y="3219450"/>
            <a:ext cx="1522412" cy="9223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3524250" y="4176713"/>
            <a:ext cx="1489075" cy="8763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849813" y="39052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27656" name="TextBox 27"/>
          <p:cNvSpPr txBox="1">
            <a:spLocks noChangeArrowheads="1"/>
          </p:cNvSpPr>
          <p:nvPr/>
        </p:nvSpPr>
        <p:spPr bwMode="auto">
          <a:xfrm>
            <a:off x="222250" y="6248400"/>
            <a:ext cx="8809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/>
              <a:t>How important is having the locker room and offices adjacent to each other?</a:t>
            </a:r>
          </a:p>
        </p:txBody>
      </p:sp>
      <p:sp>
        <p:nvSpPr>
          <p:cNvPr id="28" name="Rectangle 46"/>
          <p:cNvSpPr txBox="1">
            <a:spLocks noChangeArrowheads="1"/>
          </p:cNvSpPr>
          <p:nvPr/>
        </p:nvSpPr>
        <p:spPr bwMode="auto">
          <a:xfrm>
            <a:off x="6102592" y="1568450"/>
            <a:ext cx="259373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just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80000"/>
              <a:buFont typeface="Arial Unicode MS" charset="0"/>
              <a:buChar char="▶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A - Absolutely necessary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E - Especially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I	 -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O - Okay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U - Unimportant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X - Undesirable</a:t>
            </a:r>
            <a:endParaRPr lang="en-US" sz="1800" dirty="0" smtClean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31973"/>
              </p:ext>
            </p:extLst>
          </p:nvPr>
        </p:nvGraphicFramePr>
        <p:xfrm>
          <a:off x="5194300" y="5381625"/>
          <a:ext cx="340042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077">
                  <a:extLst>
                    <a:ext uri="{9D8B030D-6E8A-4147-A177-3AD203B41FA5}">
                      <a16:colId xmlns:a16="http://schemas.microsoft.com/office/drawing/2014/main" val="2972096456"/>
                    </a:ext>
                  </a:extLst>
                </a:gridCol>
                <a:gridCol w="738348">
                  <a:extLst>
                    <a:ext uri="{9D8B030D-6E8A-4147-A177-3AD203B41FA5}">
                      <a16:colId xmlns:a16="http://schemas.microsoft.com/office/drawing/2014/main" val="2834463260"/>
                    </a:ext>
                  </a:extLst>
                </a:gridCol>
              </a:tblGrid>
              <a:tr h="1679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Area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399820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Offices to Locker 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368625265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</a:t>
            </a:r>
          </a:p>
        </p:txBody>
      </p:sp>
      <p:grpSp>
        <p:nvGrpSpPr>
          <p:cNvPr id="29699" name="Group 43"/>
          <p:cNvGrpSpPr>
            <a:grpSpLocks/>
          </p:cNvGrpSpPr>
          <p:nvPr/>
        </p:nvGrpSpPr>
        <p:grpSpPr bwMode="auto">
          <a:xfrm>
            <a:off x="939800" y="2244725"/>
            <a:ext cx="5618163" cy="3752850"/>
            <a:chOff x="592" y="1414"/>
            <a:chExt cx="3539" cy="2364"/>
          </a:xfrm>
        </p:grpSpPr>
        <p:sp>
          <p:nvSpPr>
            <p:cNvPr id="783382" name="Rectangle 22"/>
            <p:cNvSpPr>
              <a:spLocks noChangeArrowheads="1"/>
            </p:cNvSpPr>
            <p:nvPr/>
          </p:nvSpPr>
          <p:spPr bwMode="auto">
            <a:xfrm>
              <a:off x="727" y="1488"/>
              <a:ext cx="9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Production</a:t>
              </a:r>
            </a:p>
          </p:txBody>
        </p:sp>
        <p:sp>
          <p:nvSpPr>
            <p:cNvPr id="783383" name="Rectangle 23"/>
            <p:cNvSpPr>
              <a:spLocks noChangeArrowheads="1"/>
            </p:cNvSpPr>
            <p:nvPr/>
          </p:nvSpPr>
          <p:spPr bwMode="auto">
            <a:xfrm>
              <a:off x="727" y="1876"/>
              <a:ext cx="66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Offices</a:t>
              </a:r>
            </a:p>
          </p:txBody>
        </p:sp>
        <p:sp>
          <p:nvSpPr>
            <p:cNvPr id="783384" name="Rectangle 24"/>
            <p:cNvSpPr>
              <a:spLocks noChangeArrowheads="1"/>
            </p:cNvSpPr>
            <p:nvPr/>
          </p:nvSpPr>
          <p:spPr bwMode="auto">
            <a:xfrm>
              <a:off x="727" y="2280"/>
              <a:ext cx="959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Stockroom</a:t>
              </a:r>
            </a:p>
          </p:txBody>
        </p:sp>
        <p:sp>
          <p:nvSpPr>
            <p:cNvPr id="783385" name="Rectangle 25"/>
            <p:cNvSpPr>
              <a:spLocks noChangeArrowheads="1"/>
            </p:cNvSpPr>
            <p:nvPr/>
          </p:nvSpPr>
          <p:spPr bwMode="auto">
            <a:xfrm>
              <a:off x="727" y="2603"/>
              <a:ext cx="1211" cy="3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sz="2000" b="1">
                  <a:latin typeface="Arial" charset="0"/>
                </a:rPr>
                <a:t>Shipping and receiving</a:t>
              </a:r>
            </a:p>
          </p:txBody>
        </p:sp>
        <p:sp>
          <p:nvSpPr>
            <p:cNvPr id="783386" name="Rectangle 26"/>
            <p:cNvSpPr>
              <a:spLocks noChangeArrowheads="1"/>
            </p:cNvSpPr>
            <p:nvPr/>
          </p:nvSpPr>
          <p:spPr bwMode="auto">
            <a:xfrm>
              <a:off x="727" y="3065"/>
              <a:ext cx="109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Locker room</a:t>
              </a:r>
            </a:p>
          </p:txBody>
        </p:sp>
        <p:sp>
          <p:nvSpPr>
            <p:cNvPr id="783387" name="Rectangle 27"/>
            <p:cNvSpPr>
              <a:spLocks noChangeArrowheads="1"/>
            </p:cNvSpPr>
            <p:nvPr/>
          </p:nvSpPr>
          <p:spPr bwMode="auto">
            <a:xfrm>
              <a:off x="727" y="3469"/>
              <a:ext cx="8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Arial" charset="0"/>
                </a:rPr>
                <a:t>Toolroom</a:t>
              </a:r>
            </a:p>
          </p:txBody>
        </p:sp>
        <p:sp>
          <p:nvSpPr>
            <p:cNvPr id="29709" name="Freeform 28"/>
            <p:cNvSpPr>
              <a:spLocks/>
            </p:cNvSpPr>
            <p:nvPr/>
          </p:nvSpPr>
          <p:spPr bwMode="auto">
            <a:xfrm>
              <a:off x="595" y="1414"/>
              <a:ext cx="3536" cy="1182"/>
            </a:xfrm>
            <a:custGeom>
              <a:avLst/>
              <a:gdLst>
                <a:gd name="T0" fmla="*/ 0 w 3536"/>
                <a:gd name="T1" fmla="*/ 0 h 1182"/>
                <a:gd name="T2" fmla="*/ 1609 w 3536"/>
                <a:gd name="T3" fmla="*/ 0 h 1182"/>
                <a:gd name="T4" fmla="*/ 3536 w 3536"/>
                <a:gd name="T5" fmla="*/ 1182 h 1182"/>
                <a:gd name="T6" fmla="*/ 0 60000 65536"/>
                <a:gd name="T7" fmla="*/ 0 60000 65536"/>
                <a:gd name="T8" fmla="*/ 0 60000 65536"/>
                <a:gd name="T9" fmla="*/ 0 w 3536"/>
                <a:gd name="T10" fmla="*/ 0 h 1182"/>
                <a:gd name="T11" fmla="*/ 3536 w 3536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6" h="1182">
                  <a:moveTo>
                    <a:pt x="0" y="0"/>
                  </a:moveTo>
                  <a:lnTo>
                    <a:pt x="1609" y="0"/>
                  </a:lnTo>
                  <a:lnTo>
                    <a:pt x="3536" y="1182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Freeform 29"/>
            <p:cNvSpPr>
              <a:spLocks/>
            </p:cNvSpPr>
            <p:nvPr/>
          </p:nvSpPr>
          <p:spPr bwMode="auto">
            <a:xfrm>
              <a:off x="594" y="2986"/>
              <a:ext cx="2247" cy="404"/>
            </a:xfrm>
            <a:custGeom>
              <a:avLst/>
              <a:gdLst>
                <a:gd name="T0" fmla="*/ 0 w 2247"/>
                <a:gd name="T1" fmla="*/ 0 h 404"/>
                <a:gd name="T2" fmla="*/ 1609 w 2247"/>
                <a:gd name="T3" fmla="*/ 0 h 404"/>
                <a:gd name="T4" fmla="*/ 2247 w 2247"/>
                <a:gd name="T5" fmla="*/ 404 h 404"/>
                <a:gd name="T6" fmla="*/ 0 60000 65536"/>
                <a:gd name="T7" fmla="*/ 0 60000 65536"/>
                <a:gd name="T8" fmla="*/ 0 60000 65536"/>
                <a:gd name="T9" fmla="*/ 0 w 2247"/>
                <a:gd name="T10" fmla="*/ 0 h 404"/>
                <a:gd name="T11" fmla="*/ 2247 w 2247"/>
                <a:gd name="T12" fmla="*/ 404 h 4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7" h="404">
                  <a:moveTo>
                    <a:pt x="0" y="0"/>
                  </a:moveTo>
                  <a:lnTo>
                    <a:pt x="1609" y="0"/>
                  </a:lnTo>
                  <a:lnTo>
                    <a:pt x="2247" y="40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Freeform 30"/>
            <p:cNvSpPr>
              <a:spLocks/>
            </p:cNvSpPr>
            <p:nvPr/>
          </p:nvSpPr>
          <p:spPr bwMode="auto">
            <a:xfrm>
              <a:off x="600" y="2593"/>
              <a:ext cx="2566" cy="595"/>
            </a:xfrm>
            <a:custGeom>
              <a:avLst/>
              <a:gdLst>
                <a:gd name="T0" fmla="*/ 0 w 2566"/>
                <a:gd name="T1" fmla="*/ 0 h 595"/>
                <a:gd name="T2" fmla="*/ 1609 w 2566"/>
                <a:gd name="T3" fmla="*/ 0 h 595"/>
                <a:gd name="T4" fmla="*/ 2566 w 2566"/>
                <a:gd name="T5" fmla="*/ 595 h 595"/>
                <a:gd name="T6" fmla="*/ 0 60000 65536"/>
                <a:gd name="T7" fmla="*/ 0 60000 65536"/>
                <a:gd name="T8" fmla="*/ 0 60000 65536"/>
                <a:gd name="T9" fmla="*/ 0 w 2566"/>
                <a:gd name="T10" fmla="*/ 0 h 595"/>
                <a:gd name="T11" fmla="*/ 2566 w 2566"/>
                <a:gd name="T12" fmla="*/ 595 h 5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6" h="595">
                  <a:moveTo>
                    <a:pt x="0" y="0"/>
                  </a:moveTo>
                  <a:lnTo>
                    <a:pt x="1609" y="0"/>
                  </a:lnTo>
                  <a:lnTo>
                    <a:pt x="2566" y="5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Freeform 31"/>
            <p:cNvSpPr>
              <a:spLocks/>
            </p:cNvSpPr>
            <p:nvPr/>
          </p:nvSpPr>
          <p:spPr bwMode="auto">
            <a:xfrm>
              <a:off x="599" y="2209"/>
              <a:ext cx="2871" cy="784"/>
            </a:xfrm>
            <a:custGeom>
              <a:avLst/>
              <a:gdLst>
                <a:gd name="T0" fmla="*/ 0 w 2871"/>
                <a:gd name="T1" fmla="*/ 0 h 784"/>
                <a:gd name="T2" fmla="*/ 1609 w 2871"/>
                <a:gd name="T3" fmla="*/ 0 h 784"/>
                <a:gd name="T4" fmla="*/ 2871 w 2871"/>
                <a:gd name="T5" fmla="*/ 784 h 784"/>
                <a:gd name="T6" fmla="*/ 0 60000 65536"/>
                <a:gd name="T7" fmla="*/ 0 60000 65536"/>
                <a:gd name="T8" fmla="*/ 0 60000 65536"/>
                <a:gd name="T9" fmla="*/ 0 w 2871"/>
                <a:gd name="T10" fmla="*/ 0 h 784"/>
                <a:gd name="T11" fmla="*/ 2871 w 2871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1" h="784">
                  <a:moveTo>
                    <a:pt x="0" y="0"/>
                  </a:moveTo>
                  <a:lnTo>
                    <a:pt x="1609" y="0"/>
                  </a:lnTo>
                  <a:lnTo>
                    <a:pt x="2871" y="78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Freeform 32"/>
            <p:cNvSpPr>
              <a:spLocks/>
            </p:cNvSpPr>
            <p:nvPr/>
          </p:nvSpPr>
          <p:spPr bwMode="auto">
            <a:xfrm>
              <a:off x="598" y="1798"/>
              <a:ext cx="3211" cy="995"/>
            </a:xfrm>
            <a:custGeom>
              <a:avLst/>
              <a:gdLst>
                <a:gd name="T0" fmla="*/ 0 w 3211"/>
                <a:gd name="T1" fmla="*/ 0 h 995"/>
                <a:gd name="T2" fmla="*/ 1609 w 3211"/>
                <a:gd name="T3" fmla="*/ 0 h 995"/>
                <a:gd name="T4" fmla="*/ 3211 w 3211"/>
                <a:gd name="T5" fmla="*/ 995 h 995"/>
                <a:gd name="T6" fmla="*/ 0 60000 65536"/>
                <a:gd name="T7" fmla="*/ 0 60000 65536"/>
                <a:gd name="T8" fmla="*/ 0 60000 65536"/>
                <a:gd name="T9" fmla="*/ 0 w 3211"/>
                <a:gd name="T10" fmla="*/ 0 h 995"/>
                <a:gd name="T11" fmla="*/ 3211 w 3211"/>
                <a:gd name="T12" fmla="*/ 995 h 9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1" h="995">
                  <a:moveTo>
                    <a:pt x="0" y="0"/>
                  </a:moveTo>
                  <a:lnTo>
                    <a:pt x="1609" y="0"/>
                  </a:lnTo>
                  <a:lnTo>
                    <a:pt x="3211" y="9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Freeform 33"/>
            <p:cNvSpPr>
              <a:spLocks/>
            </p:cNvSpPr>
            <p:nvPr/>
          </p:nvSpPr>
          <p:spPr bwMode="auto">
            <a:xfrm>
              <a:off x="592" y="3384"/>
              <a:ext cx="1929" cy="198"/>
            </a:xfrm>
            <a:custGeom>
              <a:avLst/>
              <a:gdLst>
                <a:gd name="T0" fmla="*/ 0 w 1929"/>
                <a:gd name="T1" fmla="*/ 0 h 198"/>
                <a:gd name="T2" fmla="*/ 1609 w 1929"/>
                <a:gd name="T3" fmla="*/ 0 h 198"/>
                <a:gd name="T4" fmla="*/ 1929 w 1929"/>
                <a:gd name="T5" fmla="*/ 198 h 198"/>
                <a:gd name="T6" fmla="*/ 0 60000 65536"/>
                <a:gd name="T7" fmla="*/ 0 60000 65536"/>
                <a:gd name="T8" fmla="*/ 0 60000 65536"/>
                <a:gd name="T9" fmla="*/ 0 w 1929"/>
                <a:gd name="T10" fmla="*/ 0 h 198"/>
                <a:gd name="T11" fmla="*/ 1929 w 1929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9" h="198">
                  <a:moveTo>
                    <a:pt x="0" y="0"/>
                  </a:moveTo>
                  <a:lnTo>
                    <a:pt x="1609" y="0"/>
                  </a:lnTo>
                  <a:lnTo>
                    <a:pt x="1929" y="198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Freeform 34"/>
            <p:cNvSpPr>
              <a:spLocks/>
            </p:cNvSpPr>
            <p:nvPr/>
          </p:nvSpPr>
          <p:spPr bwMode="auto">
            <a:xfrm>
              <a:off x="596" y="2596"/>
              <a:ext cx="3533" cy="1182"/>
            </a:xfrm>
            <a:custGeom>
              <a:avLst/>
              <a:gdLst>
                <a:gd name="T0" fmla="*/ 0 w 3533"/>
                <a:gd name="T1" fmla="*/ 1182 h 1182"/>
                <a:gd name="T2" fmla="*/ 1609 w 3533"/>
                <a:gd name="T3" fmla="*/ 1182 h 1182"/>
                <a:gd name="T4" fmla="*/ 3533 w 3533"/>
                <a:gd name="T5" fmla="*/ 0 h 1182"/>
                <a:gd name="T6" fmla="*/ 0 60000 65536"/>
                <a:gd name="T7" fmla="*/ 0 60000 65536"/>
                <a:gd name="T8" fmla="*/ 0 60000 65536"/>
                <a:gd name="T9" fmla="*/ 0 w 3533"/>
                <a:gd name="T10" fmla="*/ 0 h 1182"/>
                <a:gd name="T11" fmla="*/ 3533 w 3533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3" h="1182">
                  <a:moveTo>
                    <a:pt x="0" y="1182"/>
                  </a:moveTo>
                  <a:lnTo>
                    <a:pt x="1609" y="1182"/>
                  </a:lnTo>
                  <a:lnTo>
                    <a:pt x="3533" y="0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35"/>
            <p:cNvSpPr>
              <a:spLocks noChangeShapeType="1"/>
            </p:cNvSpPr>
            <p:nvPr/>
          </p:nvSpPr>
          <p:spPr bwMode="auto">
            <a:xfrm flipV="1">
              <a:off x="2196" y="2409"/>
              <a:ext cx="1618" cy="97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Line 36"/>
            <p:cNvSpPr>
              <a:spLocks noChangeShapeType="1"/>
            </p:cNvSpPr>
            <p:nvPr/>
          </p:nvSpPr>
          <p:spPr bwMode="auto">
            <a:xfrm flipV="1">
              <a:off x="2203" y="2006"/>
              <a:ext cx="968" cy="58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Line 37"/>
            <p:cNvSpPr>
              <a:spLocks noChangeShapeType="1"/>
            </p:cNvSpPr>
            <p:nvPr/>
          </p:nvSpPr>
          <p:spPr bwMode="auto">
            <a:xfrm flipV="1">
              <a:off x="2202" y="1607"/>
              <a:ext cx="309" cy="1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9" name="Line 38"/>
            <p:cNvSpPr>
              <a:spLocks noChangeShapeType="1"/>
            </p:cNvSpPr>
            <p:nvPr/>
          </p:nvSpPr>
          <p:spPr bwMode="auto">
            <a:xfrm flipV="1">
              <a:off x="2208" y="1817"/>
              <a:ext cx="644" cy="391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0" name="Line 39"/>
            <p:cNvSpPr>
              <a:spLocks noChangeShapeType="1"/>
            </p:cNvSpPr>
            <p:nvPr/>
          </p:nvSpPr>
          <p:spPr bwMode="auto">
            <a:xfrm flipV="1">
              <a:off x="2207" y="2212"/>
              <a:ext cx="1300" cy="7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1" name="TextBox 1"/>
          <p:cNvSpPr txBox="1">
            <a:spLocks noChangeArrowheads="1"/>
          </p:cNvSpPr>
          <p:nvPr/>
        </p:nvSpPr>
        <p:spPr bwMode="auto">
          <a:xfrm>
            <a:off x="222250" y="6248400"/>
            <a:ext cx="891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/>
              <a:t>How important is having the stockroom and toolroom adjacent to each other?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849813" y="39052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26" name="Rectangle 46"/>
          <p:cNvSpPr txBox="1">
            <a:spLocks noChangeArrowheads="1"/>
          </p:cNvSpPr>
          <p:nvPr/>
        </p:nvSpPr>
        <p:spPr bwMode="auto">
          <a:xfrm>
            <a:off x="6102592" y="1568450"/>
            <a:ext cx="259373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just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80000"/>
              <a:buFont typeface="Arial Unicode MS" charset="0"/>
              <a:buChar char="▶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A - Absolutely necessary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E - Especially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I	 -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O - Okay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U - Unimportant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X - Undesirable</a:t>
            </a:r>
            <a:endParaRPr lang="en-US" sz="1800" dirty="0" smtClean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97981"/>
              </p:ext>
            </p:extLst>
          </p:nvPr>
        </p:nvGraphicFramePr>
        <p:xfrm>
          <a:off x="5185826" y="5385997"/>
          <a:ext cx="3400425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2077">
                  <a:extLst>
                    <a:ext uri="{9D8B030D-6E8A-4147-A177-3AD203B41FA5}">
                      <a16:colId xmlns:a16="http://schemas.microsoft.com/office/drawing/2014/main" val="507957173"/>
                    </a:ext>
                  </a:extLst>
                </a:gridCol>
                <a:gridCol w="738348">
                  <a:extLst>
                    <a:ext uri="{9D8B030D-6E8A-4147-A177-3AD203B41FA5}">
                      <a16:colId xmlns:a16="http://schemas.microsoft.com/office/drawing/2014/main" val="96408023"/>
                    </a:ext>
                  </a:extLst>
                </a:gridCol>
              </a:tblGrid>
              <a:tr h="1679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Area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250377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Stockroom</a:t>
                      </a:r>
                      <a:r>
                        <a:rPr lang="en-US" sz="1600" baseline="0" dirty="0" smtClean="0"/>
                        <a:t> to Toolroom</a:t>
                      </a:r>
                      <a:endParaRPr lang="en-US" sz="1600" dirty="0"/>
                    </a:p>
                  </a:txBody>
                  <a:tcPr marL="91477" marR="914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</a:t>
                      </a:r>
                    </a:p>
                  </a:txBody>
                  <a:tcPr marL="91477" marR="91477"/>
                </a:tc>
                <a:extLst>
                  <a:ext uri="{0D108BD9-81ED-4DB2-BD59-A6C34878D82A}">
                    <a16:rowId xmlns:a16="http://schemas.microsoft.com/office/drawing/2014/main" val="17721534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4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</a:t>
            </a:r>
          </a:p>
        </p:txBody>
      </p:sp>
      <p:grpSp>
        <p:nvGrpSpPr>
          <p:cNvPr id="29699" name="Group 43"/>
          <p:cNvGrpSpPr>
            <a:grpSpLocks/>
          </p:cNvGrpSpPr>
          <p:nvPr/>
        </p:nvGrpSpPr>
        <p:grpSpPr bwMode="auto">
          <a:xfrm>
            <a:off x="939800" y="2244725"/>
            <a:ext cx="5618163" cy="3752850"/>
            <a:chOff x="592" y="1414"/>
            <a:chExt cx="3539" cy="2364"/>
          </a:xfrm>
        </p:grpSpPr>
        <p:sp>
          <p:nvSpPr>
            <p:cNvPr id="783382" name="Rectangle 22"/>
            <p:cNvSpPr>
              <a:spLocks noChangeArrowheads="1"/>
            </p:cNvSpPr>
            <p:nvPr/>
          </p:nvSpPr>
          <p:spPr bwMode="auto">
            <a:xfrm>
              <a:off x="727" y="1488"/>
              <a:ext cx="9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Production</a:t>
              </a:r>
            </a:p>
          </p:txBody>
        </p:sp>
        <p:sp>
          <p:nvSpPr>
            <p:cNvPr id="783383" name="Rectangle 23"/>
            <p:cNvSpPr>
              <a:spLocks noChangeArrowheads="1"/>
            </p:cNvSpPr>
            <p:nvPr/>
          </p:nvSpPr>
          <p:spPr bwMode="auto">
            <a:xfrm>
              <a:off x="727" y="1876"/>
              <a:ext cx="66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Offices</a:t>
              </a:r>
            </a:p>
          </p:txBody>
        </p:sp>
        <p:sp>
          <p:nvSpPr>
            <p:cNvPr id="783384" name="Rectangle 24"/>
            <p:cNvSpPr>
              <a:spLocks noChangeArrowheads="1"/>
            </p:cNvSpPr>
            <p:nvPr/>
          </p:nvSpPr>
          <p:spPr bwMode="auto">
            <a:xfrm>
              <a:off x="727" y="2280"/>
              <a:ext cx="959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Stockroom</a:t>
              </a:r>
            </a:p>
          </p:txBody>
        </p:sp>
        <p:sp>
          <p:nvSpPr>
            <p:cNvPr id="783385" name="Rectangle 25"/>
            <p:cNvSpPr>
              <a:spLocks noChangeArrowheads="1"/>
            </p:cNvSpPr>
            <p:nvPr/>
          </p:nvSpPr>
          <p:spPr bwMode="auto">
            <a:xfrm>
              <a:off x="727" y="2603"/>
              <a:ext cx="1211" cy="3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sz="2000" b="1">
                  <a:latin typeface="Arial" charset="0"/>
                </a:rPr>
                <a:t>Shipping and receiving</a:t>
              </a:r>
            </a:p>
          </p:txBody>
        </p:sp>
        <p:sp>
          <p:nvSpPr>
            <p:cNvPr id="783386" name="Rectangle 26"/>
            <p:cNvSpPr>
              <a:spLocks noChangeArrowheads="1"/>
            </p:cNvSpPr>
            <p:nvPr/>
          </p:nvSpPr>
          <p:spPr bwMode="auto">
            <a:xfrm>
              <a:off x="727" y="3065"/>
              <a:ext cx="109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>
                  <a:latin typeface="Arial" charset="0"/>
                </a:rPr>
                <a:t>Locker room</a:t>
              </a:r>
            </a:p>
          </p:txBody>
        </p:sp>
        <p:sp>
          <p:nvSpPr>
            <p:cNvPr id="783387" name="Rectangle 27"/>
            <p:cNvSpPr>
              <a:spLocks noChangeArrowheads="1"/>
            </p:cNvSpPr>
            <p:nvPr/>
          </p:nvSpPr>
          <p:spPr bwMode="auto">
            <a:xfrm>
              <a:off x="727" y="3469"/>
              <a:ext cx="8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Arial" charset="0"/>
                </a:rPr>
                <a:t>Toolroom</a:t>
              </a:r>
            </a:p>
          </p:txBody>
        </p:sp>
        <p:sp>
          <p:nvSpPr>
            <p:cNvPr id="29709" name="Freeform 28"/>
            <p:cNvSpPr>
              <a:spLocks/>
            </p:cNvSpPr>
            <p:nvPr/>
          </p:nvSpPr>
          <p:spPr bwMode="auto">
            <a:xfrm>
              <a:off x="595" y="1414"/>
              <a:ext cx="3536" cy="1182"/>
            </a:xfrm>
            <a:custGeom>
              <a:avLst/>
              <a:gdLst>
                <a:gd name="T0" fmla="*/ 0 w 3536"/>
                <a:gd name="T1" fmla="*/ 0 h 1182"/>
                <a:gd name="T2" fmla="*/ 1609 w 3536"/>
                <a:gd name="T3" fmla="*/ 0 h 1182"/>
                <a:gd name="T4" fmla="*/ 3536 w 3536"/>
                <a:gd name="T5" fmla="*/ 1182 h 1182"/>
                <a:gd name="T6" fmla="*/ 0 60000 65536"/>
                <a:gd name="T7" fmla="*/ 0 60000 65536"/>
                <a:gd name="T8" fmla="*/ 0 60000 65536"/>
                <a:gd name="T9" fmla="*/ 0 w 3536"/>
                <a:gd name="T10" fmla="*/ 0 h 1182"/>
                <a:gd name="T11" fmla="*/ 3536 w 3536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6" h="1182">
                  <a:moveTo>
                    <a:pt x="0" y="0"/>
                  </a:moveTo>
                  <a:lnTo>
                    <a:pt x="1609" y="0"/>
                  </a:lnTo>
                  <a:lnTo>
                    <a:pt x="3536" y="1182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0" name="Freeform 29"/>
            <p:cNvSpPr>
              <a:spLocks/>
            </p:cNvSpPr>
            <p:nvPr/>
          </p:nvSpPr>
          <p:spPr bwMode="auto">
            <a:xfrm>
              <a:off x="594" y="2986"/>
              <a:ext cx="2247" cy="404"/>
            </a:xfrm>
            <a:custGeom>
              <a:avLst/>
              <a:gdLst>
                <a:gd name="T0" fmla="*/ 0 w 2247"/>
                <a:gd name="T1" fmla="*/ 0 h 404"/>
                <a:gd name="T2" fmla="*/ 1609 w 2247"/>
                <a:gd name="T3" fmla="*/ 0 h 404"/>
                <a:gd name="T4" fmla="*/ 2247 w 2247"/>
                <a:gd name="T5" fmla="*/ 404 h 404"/>
                <a:gd name="T6" fmla="*/ 0 60000 65536"/>
                <a:gd name="T7" fmla="*/ 0 60000 65536"/>
                <a:gd name="T8" fmla="*/ 0 60000 65536"/>
                <a:gd name="T9" fmla="*/ 0 w 2247"/>
                <a:gd name="T10" fmla="*/ 0 h 404"/>
                <a:gd name="T11" fmla="*/ 2247 w 2247"/>
                <a:gd name="T12" fmla="*/ 404 h 4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7" h="404">
                  <a:moveTo>
                    <a:pt x="0" y="0"/>
                  </a:moveTo>
                  <a:lnTo>
                    <a:pt x="1609" y="0"/>
                  </a:lnTo>
                  <a:lnTo>
                    <a:pt x="2247" y="40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Freeform 30"/>
            <p:cNvSpPr>
              <a:spLocks/>
            </p:cNvSpPr>
            <p:nvPr/>
          </p:nvSpPr>
          <p:spPr bwMode="auto">
            <a:xfrm>
              <a:off x="600" y="2593"/>
              <a:ext cx="2566" cy="595"/>
            </a:xfrm>
            <a:custGeom>
              <a:avLst/>
              <a:gdLst>
                <a:gd name="T0" fmla="*/ 0 w 2566"/>
                <a:gd name="T1" fmla="*/ 0 h 595"/>
                <a:gd name="T2" fmla="*/ 1609 w 2566"/>
                <a:gd name="T3" fmla="*/ 0 h 595"/>
                <a:gd name="T4" fmla="*/ 2566 w 2566"/>
                <a:gd name="T5" fmla="*/ 595 h 595"/>
                <a:gd name="T6" fmla="*/ 0 60000 65536"/>
                <a:gd name="T7" fmla="*/ 0 60000 65536"/>
                <a:gd name="T8" fmla="*/ 0 60000 65536"/>
                <a:gd name="T9" fmla="*/ 0 w 2566"/>
                <a:gd name="T10" fmla="*/ 0 h 595"/>
                <a:gd name="T11" fmla="*/ 2566 w 2566"/>
                <a:gd name="T12" fmla="*/ 595 h 5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6" h="595">
                  <a:moveTo>
                    <a:pt x="0" y="0"/>
                  </a:moveTo>
                  <a:lnTo>
                    <a:pt x="1609" y="0"/>
                  </a:lnTo>
                  <a:lnTo>
                    <a:pt x="2566" y="5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2" name="Freeform 31"/>
            <p:cNvSpPr>
              <a:spLocks/>
            </p:cNvSpPr>
            <p:nvPr/>
          </p:nvSpPr>
          <p:spPr bwMode="auto">
            <a:xfrm>
              <a:off x="599" y="2209"/>
              <a:ext cx="2871" cy="784"/>
            </a:xfrm>
            <a:custGeom>
              <a:avLst/>
              <a:gdLst>
                <a:gd name="T0" fmla="*/ 0 w 2871"/>
                <a:gd name="T1" fmla="*/ 0 h 784"/>
                <a:gd name="T2" fmla="*/ 1609 w 2871"/>
                <a:gd name="T3" fmla="*/ 0 h 784"/>
                <a:gd name="T4" fmla="*/ 2871 w 2871"/>
                <a:gd name="T5" fmla="*/ 784 h 784"/>
                <a:gd name="T6" fmla="*/ 0 60000 65536"/>
                <a:gd name="T7" fmla="*/ 0 60000 65536"/>
                <a:gd name="T8" fmla="*/ 0 60000 65536"/>
                <a:gd name="T9" fmla="*/ 0 w 2871"/>
                <a:gd name="T10" fmla="*/ 0 h 784"/>
                <a:gd name="T11" fmla="*/ 2871 w 2871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71" h="784">
                  <a:moveTo>
                    <a:pt x="0" y="0"/>
                  </a:moveTo>
                  <a:lnTo>
                    <a:pt x="1609" y="0"/>
                  </a:lnTo>
                  <a:lnTo>
                    <a:pt x="2871" y="784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Freeform 32"/>
            <p:cNvSpPr>
              <a:spLocks/>
            </p:cNvSpPr>
            <p:nvPr/>
          </p:nvSpPr>
          <p:spPr bwMode="auto">
            <a:xfrm>
              <a:off x="598" y="1798"/>
              <a:ext cx="3211" cy="995"/>
            </a:xfrm>
            <a:custGeom>
              <a:avLst/>
              <a:gdLst>
                <a:gd name="T0" fmla="*/ 0 w 3211"/>
                <a:gd name="T1" fmla="*/ 0 h 995"/>
                <a:gd name="T2" fmla="*/ 1609 w 3211"/>
                <a:gd name="T3" fmla="*/ 0 h 995"/>
                <a:gd name="T4" fmla="*/ 3211 w 3211"/>
                <a:gd name="T5" fmla="*/ 995 h 995"/>
                <a:gd name="T6" fmla="*/ 0 60000 65536"/>
                <a:gd name="T7" fmla="*/ 0 60000 65536"/>
                <a:gd name="T8" fmla="*/ 0 60000 65536"/>
                <a:gd name="T9" fmla="*/ 0 w 3211"/>
                <a:gd name="T10" fmla="*/ 0 h 995"/>
                <a:gd name="T11" fmla="*/ 3211 w 3211"/>
                <a:gd name="T12" fmla="*/ 995 h 9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11" h="995">
                  <a:moveTo>
                    <a:pt x="0" y="0"/>
                  </a:moveTo>
                  <a:lnTo>
                    <a:pt x="1609" y="0"/>
                  </a:lnTo>
                  <a:lnTo>
                    <a:pt x="3211" y="995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Freeform 33"/>
            <p:cNvSpPr>
              <a:spLocks/>
            </p:cNvSpPr>
            <p:nvPr/>
          </p:nvSpPr>
          <p:spPr bwMode="auto">
            <a:xfrm>
              <a:off x="592" y="3384"/>
              <a:ext cx="1929" cy="198"/>
            </a:xfrm>
            <a:custGeom>
              <a:avLst/>
              <a:gdLst>
                <a:gd name="T0" fmla="*/ 0 w 1929"/>
                <a:gd name="T1" fmla="*/ 0 h 198"/>
                <a:gd name="T2" fmla="*/ 1609 w 1929"/>
                <a:gd name="T3" fmla="*/ 0 h 198"/>
                <a:gd name="T4" fmla="*/ 1929 w 1929"/>
                <a:gd name="T5" fmla="*/ 198 h 198"/>
                <a:gd name="T6" fmla="*/ 0 60000 65536"/>
                <a:gd name="T7" fmla="*/ 0 60000 65536"/>
                <a:gd name="T8" fmla="*/ 0 60000 65536"/>
                <a:gd name="T9" fmla="*/ 0 w 1929"/>
                <a:gd name="T10" fmla="*/ 0 h 198"/>
                <a:gd name="T11" fmla="*/ 1929 w 1929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9" h="198">
                  <a:moveTo>
                    <a:pt x="0" y="0"/>
                  </a:moveTo>
                  <a:lnTo>
                    <a:pt x="1609" y="0"/>
                  </a:lnTo>
                  <a:lnTo>
                    <a:pt x="1929" y="198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Freeform 34"/>
            <p:cNvSpPr>
              <a:spLocks/>
            </p:cNvSpPr>
            <p:nvPr/>
          </p:nvSpPr>
          <p:spPr bwMode="auto">
            <a:xfrm>
              <a:off x="596" y="2596"/>
              <a:ext cx="3533" cy="1182"/>
            </a:xfrm>
            <a:custGeom>
              <a:avLst/>
              <a:gdLst>
                <a:gd name="T0" fmla="*/ 0 w 3533"/>
                <a:gd name="T1" fmla="*/ 1182 h 1182"/>
                <a:gd name="T2" fmla="*/ 1609 w 3533"/>
                <a:gd name="T3" fmla="*/ 1182 h 1182"/>
                <a:gd name="T4" fmla="*/ 3533 w 3533"/>
                <a:gd name="T5" fmla="*/ 0 h 1182"/>
                <a:gd name="T6" fmla="*/ 0 60000 65536"/>
                <a:gd name="T7" fmla="*/ 0 60000 65536"/>
                <a:gd name="T8" fmla="*/ 0 60000 65536"/>
                <a:gd name="T9" fmla="*/ 0 w 3533"/>
                <a:gd name="T10" fmla="*/ 0 h 1182"/>
                <a:gd name="T11" fmla="*/ 3533 w 3533"/>
                <a:gd name="T12" fmla="*/ 1182 h 11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3" h="1182">
                  <a:moveTo>
                    <a:pt x="0" y="1182"/>
                  </a:moveTo>
                  <a:lnTo>
                    <a:pt x="1609" y="1182"/>
                  </a:lnTo>
                  <a:lnTo>
                    <a:pt x="3533" y="0"/>
                  </a:lnTo>
                </a:path>
              </a:pathLst>
            </a:cu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35"/>
            <p:cNvSpPr>
              <a:spLocks noChangeShapeType="1"/>
            </p:cNvSpPr>
            <p:nvPr/>
          </p:nvSpPr>
          <p:spPr bwMode="auto">
            <a:xfrm flipV="1">
              <a:off x="2196" y="2409"/>
              <a:ext cx="1618" cy="97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Line 36"/>
            <p:cNvSpPr>
              <a:spLocks noChangeShapeType="1"/>
            </p:cNvSpPr>
            <p:nvPr/>
          </p:nvSpPr>
          <p:spPr bwMode="auto">
            <a:xfrm flipV="1">
              <a:off x="2203" y="2006"/>
              <a:ext cx="968" cy="588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Line 37"/>
            <p:cNvSpPr>
              <a:spLocks noChangeShapeType="1"/>
            </p:cNvSpPr>
            <p:nvPr/>
          </p:nvSpPr>
          <p:spPr bwMode="auto">
            <a:xfrm flipV="1">
              <a:off x="2202" y="1607"/>
              <a:ext cx="309" cy="1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9" name="Line 38"/>
            <p:cNvSpPr>
              <a:spLocks noChangeShapeType="1"/>
            </p:cNvSpPr>
            <p:nvPr/>
          </p:nvSpPr>
          <p:spPr bwMode="auto">
            <a:xfrm flipV="1">
              <a:off x="2208" y="1817"/>
              <a:ext cx="644" cy="391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0" name="Line 39"/>
            <p:cNvSpPr>
              <a:spLocks noChangeShapeType="1"/>
            </p:cNvSpPr>
            <p:nvPr/>
          </p:nvSpPr>
          <p:spPr bwMode="auto">
            <a:xfrm flipV="1">
              <a:off x="2207" y="2212"/>
              <a:ext cx="1300" cy="786"/>
            </a:xfrm>
            <a:prstGeom prst="line">
              <a:avLst/>
            </a:prstGeom>
            <a:noFill/>
            <a:ln w="38100">
              <a:solidFill>
                <a:srgbClr val="EEEEE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849813" y="39052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26" name="Rectangle 46"/>
          <p:cNvSpPr txBox="1">
            <a:spLocks noChangeArrowheads="1"/>
          </p:cNvSpPr>
          <p:nvPr/>
        </p:nvSpPr>
        <p:spPr bwMode="auto">
          <a:xfrm>
            <a:off x="6102592" y="1568450"/>
            <a:ext cx="259373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just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80000"/>
              <a:buFont typeface="Arial Unicode MS" charset="0"/>
              <a:buChar char="▶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A - Absolutely necessary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E - Especially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I	 -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O - Okay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U - Unimportant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X - Undesirable</a:t>
            </a:r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7194749" y="337105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A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36" name="Rectangle 18"/>
          <p:cNvSpPr>
            <a:spLocks noChangeArrowheads="1"/>
          </p:cNvSpPr>
          <p:nvPr/>
        </p:nvSpPr>
        <p:spPr bwMode="auto">
          <a:xfrm>
            <a:off x="7194749" y="4647552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O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37" name="Rectangle 18"/>
          <p:cNvSpPr>
            <a:spLocks noChangeArrowheads="1"/>
          </p:cNvSpPr>
          <p:nvPr/>
        </p:nvSpPr>
        <p:spPr bwMode="auto">
          <a:xfrm>
            <a:off x="7194749" y="50730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U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7194749" y="549854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7194749" y="4222054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I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0" name="Rectangle 18"/>
          <p:cNvSpPr>
            <a:spLocks noChangeArrowheads="1"/>
          </p:cNvSpPr>
          <p:nvPr/>
        </p:nvSpPr>
        <p:spPr bwMode="auto">
          <a:xfrm>
            <a:off x="7194749" y="3796556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E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7653735" y="337105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A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7653735" y="4647552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O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7653735" y="50730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U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4" name="Rectangle 18"/>
          <p:cNvSpPr>
            <a:spLocks noChangeArrowheads="1"/>
          </p:cNvSpPr>
          <p:nvPr/>
        </p:nvSpPr>
        <p:spPr bwMode="auto">
          <a:xfrm>
            <a:off x="7653735" y="549854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7653735" y="4222054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I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6" name="Rectangle 18"/>
          <p:cNvSpPr>
            <a:spLocks noChangeArrowheads="1"/>
          </p:cNvSpPr>
          <p:nvPr/>
        </p:nvSpPr>
        <p:spPr bwMode="auto">
          <a:xfrm>
            <a:off x="7653735" y="3796556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E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7" name="Rectangle 18"/>
          <p:cNvSpPr>
            <a:spLocks noChangeArrowheads="1"/>
          </p:cNvSpPr>
          <p:nvPr/>
        </p:nvSpPr>
        <p:spPr bwMode="auto">
          <a:xfrm>
            <a:off x="8112721" y="337105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A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8" name="Rectangle 18"/>
          <p:cNvSpPr>
            <a:spLocks noChangeArrowheads="1"/>
          </p:cNvSpPr>
          <p:nvPr/>
        </p:nvSpPr>
        <p:spPr bwMode="auto">
          <a:xfrm>
            <a:off x="8112721" y="4647552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O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49" name="Rectangle 18"/>
          <p:cNvSpPr>
            <a:spLocks noChangeArrowheads="1"/>
          </p:cNvSpPr>
          <p:nvPr/>
        </p:nvSpPr>
        <p:spPr bwMode="auto">
          <a:xfrm>
            <a:off x="8112721" y="50730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U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8112721" y="549854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8112721" y="4222054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I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2" name="Rectangle 18"/>
          <p:cNvSpPr>
            <a:spLocks noChangeArrowheads="1"/>
          </p:cNvSpPr>
          <p:nvPr/>
        </p:nvSpPr>
        <p:spPr bwMode="auto">
          <a:xfrm>
            <a:off x="8112721" y="3796556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E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3" name="Rectangle 18"/>
          <p:cNvSpPr>
            <a:spLocks noChangeArrowheads="1"/>
          </p:cNvSpPr>
          <p:nvPr/>
        </p:nvSpPr>
        <p:spPr bwMode="auto">
          <a:xfrm>
            <a:off x="8571707" y="337105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A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auto">
          <a:xfrm>
            <a:off x="8571707" y="4647552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O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8571707" y="50730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U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6" name="Rectangle 18"/>
          <p:cNvSpPr>
            <a:spLocks noChangeArrowheads="1"/>
          </p:cNvSpPr>
          <p:nvPr/>
        </p:nvSpPr>
        <p:spPr bwMode="auto">
          <a:xfrm>
            <a:off x="8571707" y="549854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8571707" y="4222054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I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8" name="Rectangle 18"/>
          <p:cNvSpPr>
            <a:spLocks noChangeArrowheads="1"/>
          </p:cNvSpPr>
          <p:nvPr/>
        </p:nvSpPr>
        <p:spPr bwMode="auto">
          <a:xfrm>
            <a:off x="8571707" y="3796556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E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59" name="Rectangle 18"/>
          <p:cNvSpPr>
            <a:spLocks noChangeArrowheads="1"/>
          </p:cNvSpPr>
          <p:nvPr/>
        </p:nvSpPr>
        <p:spPr bwMode="auto">
          <a:xfrm>
            <a:off x="6735763" y="337105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A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60" name="Rectangle 18"/>
          <p:cNvSpPr>
            <a:spLocks noChangeArrowheads="1"/>
          </p:cNvSpPr>
          <p:nvPr/>
        </p:nvSpPr>
        <p:spPr bwMode="auto">
          <a:xfrm>
            <a:off x="6735763" y="4647552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O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6735763" y="5073050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U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62" name="Rectangle 18"/>
          <p:cNvSpPr>
            <a:spLocks noChangeArrowheads="1"/>
          </p:cNvSpPr>
          <p:nvPr/>
        </p:nvSpPr>
        <p:spPr bwMode="auto">
          <a:xfrm>
            <a:off x="6735763" y="5498548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Arial" charset="0"/>
              </a:rPr>
              <a:t>X</a:t>
            </a:r>
          </a:p>
        </p:txBody>
      </p:sp>
      <p:sp>
        <p:nvSpPr>
          <p:cNvPr id="63" name="Rectangle 18"/>
          <p:cNvSpPr>
            <a:spLocks noChangeArrowheads="1"/>
          </p:cNvSpPr>
          <p:nvPr/>
        </p:nvSpPr>
        <p:spPr bwMode="auto">
          <a:xfrm>
            <a:off x="6735763" y="4222054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I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6735763" y="3796556"/>
            <a:ext cx="41433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Arial" charset="0"/>
              </a:rPr>
              <a:t>E</a:t>
            </a:r>
            <a:endParaRPr lang="en-US" sz="24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Relationship Diagramming Example</a:t>
            </a:r>
          </a:p>
        </p:txBody>
      </p:sp>
      <p:grpSp>
        <p:nvGrpSpPr>
          <p:cNvPr id="33795" name="Group 44"/>
          <p:cNvGrpSpPr>
            <a:grpSpLocks/>
          </p:cNvGrpSpPr>
          <p:nvPr/>
        </p:nvGrpSpPr>
        <p:grpSpPr bwMode="auto">
          <a:xfrm>
            <a:off x="939800" y="2244725"/>
            <a:ext cx="5618163" cy="3752850"/>
            <a:chOff x="592" y="1414"/>
            <a:chExt cx="3539" cy="2364"/>
          </a:xfrm>
        </p:grpSpPr>
        <p:sp>
          <p:nvSpPr>
            <p:cNvPr id="785413" name="Rectangle 5"/>
            <p:cNvSpPr>
              <a:spLocks noChangeArrowheads="1"/>
            </p:cNvSpPr>
            <p:nvPr/>
          </p:nvSpPr>
          <p:spPr bwMode="auto">
            <a:xfrm>
              <a:off x="2386" y="2451"/>
              <a:ext cx="25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A</a:t>
              </a:r>
            </a:p>
          </p:txBody>
        </p:sp>
        <p:sp>
          <p:nvSpPr>
            <p:cNvPr id="785414" name="Rectangle 6"/>
            <p:cNvSpPr>
              <a:spLocks noChangeArrowheads="1"/>
            </p:cNvSpPr>
            <p:nvPr/>
          </p:nvSpPr>
          <p:spPr bwMode="auto">
            <a:xfrm>
              <a:off x="3686" y="2458"/>
              <a:ext cx="25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A</a:t>
              </a:r>
            </a:p>
          </p:txBody>
        </p:sp>
        <p:sp>
          <p:nvSpPr>
            <p:cNvPr id="785415" name="Rectangle 7"/>
            <p:cNvSpPr>
              <a:spLocks noChangeArrowheads="1"/>
            </p:cNvSpPr>
            <p:nvPr/>
          </p:nvSpPr>
          <p:spPr bwMode="auto">
            <a:xfrm>
              <a:off x="2737" y="1865"/>
              <a:ext cx="25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A</a:t>
              </a:r>
            </a:p>
          </p:txBody>
        </p:sp>
        <p:sp>
          <p:nvSpPr>
            <p:cNvPr id="785416" name="Rectangle 8"/>
            <p:cNvSpPr>
              <a:spLocks noChangeArrowheads="1"/>
            </p:cNvSpPr>
            <p:nvPr/>
          </p:nvSpPr>
          <p:spPr bwMode="auto">
            <a:xfrm>
              <a:off x="2353" y="1667"/>
              <a:ext cx="319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 O</a:t>
              </a:r>
            </a:p>
          </p:txBody>
        </p:sp>
        <p:sp>
          <p:nvSpPr>
            <p:cNvPr id="785417" name="Rectangle 9"/>
            <p:cNvSpPr>
              <a:spLocks noChangeArrowheads="1"/>
            </p:cNvSpPr>
            <p:nvPr/>
          </p:nvSpPr>
          <p:spPr bwMode="auto">
            <a:xfrm>
              <a:off x="2732" y="2269"/>
              <a:ext cx="266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O</a:t>
              </a:r>
            </a:p>
          </p:txBody>
        </p:sp>
        <p:sp>
          <p:nvSpPr>
            <p:cNvPr id="785418" name="Rectangle 10"/>
            <p:cNvSpPr>
              <a:spLocks noChangeArrowheads="1"/>
            </p:cNvSpPr>
            <p:nvPr/>
          </p:nvSpPr>
          <p:spPr bwMode="auto">
            <a:xfrm>
              <a:off x="2383" y="3243"/>
              <a:ext cx="261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O</a:t>
              </a:r>
            </a:p>
          </p:txBody>
        </p:sp>
        <p:sp>
          <p:nvSpPr>
            <p:cNvPr id="785419" name="Rectangle 11"/>
            <p:cNvSpPr>
              <a:spLocks noChangeArrowheads="1"/>
            </p:cNvSpPr>
            <p:nvPr/>
          </p:nvSpPr>
          <p:spPr bwMode="auto">
            <a:xfrm>
              <a:off x="2732" y="3052"/>
              <a:ext cx="266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O</a:t>
              </a:r>
            </a:p>
          </p:txBody>
        </p:sp>
        <p:sp>
          <p:nvSpPr>
            <p:cNvPr id="785420" name="Rectangle 12"/>
            <p:cNvSpPr>
              <a:spLocks noChangeArrowheads="1"/>
            </p:cNvSpPr>
            <p:nvPr/>
          </p:nvSpPr>
          <p:spPr bwMode="auto">
            <a:xfrm>
              <a:off x="3053" y="2855"/>
              <a:ext cx="266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O</a:t>
              </a:r>
            </a:p>
          </p:txBody>
        </p:sp>
        <p:sp>
          <p:nvSpPr>
            <p:cNvPr id="785421" name="Rectangle 13"/>
            <p:cNvSpPr>
              <a:spLocks noChangeArrowheads="1"/>
            </p:cNvSpPr>
            <p:nvPr/>
          </p:nvSpPr>
          <p:spPr bwMode="auto">
            <a:xfrm>
              <a:off x="2359" y="2063"/>
              <a:ext cx="309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 U</a:t>
              </a:r>
            </a:p>
          </p:txBody>
        </p:sp>
        <p:sp>
          <p:nvSpPr>
            <p:cNvPr id="785422" name="Rectangle 14"/>
            <p:cNvSpPr>
              <a:spLocks noChangeArrowheads="1"/>
            </p:cNvSpPr>
            <p:nvPr/>
          </p:nvSpPr>
          <p:spPr bwMode="auto">
            <a:xfrm>
              <a:off x="2737" y="2657"/>
              <a:ext cx="255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U</a:t>
              </a:r>
            </a:p>
          </p:txBody>
        </p:sp>
        <p:sp>
          <p:nvSpPr>
            <p:cNvPr id="785423" name="Rectangle 15"/>
            <p:cNvSpPr>
              <a:spLocks noChangeArrowheads="1"/>
            </p:cNvSpPr>
            <p:nvPr/>
          </p:nvSpPr>
          <p:spPr bwMode="auto">
            <a:xfrm>
              <a:off x="2359" y="2855"/>
              <a:ext cx="309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 U</a:t>
              </a:r>
            </a:p>
          </p:txBody>
        </p:sp>
        <p:sp>
          <p:nvSpPr>
            <p:cNvPr id="785424" name="Rectangle 16"/>
            <p:cNvSpPr>
              <a:spLocks noChangeArrowheads="1"/>
            </p:cNvSpPr>
            <p:nvPr/>
          </p:nvSpPr>
          <p:spPr bwMode="auto">
            <a:xfrm>
              <a:off x="3342" y="2657"/>
              <a:ext cx="309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 U</a:t>
              </a:r>
            </a:p>
          </p:txBody>
        </p:sp>
        <p:sp>
          <p:nvSpPr>
            <p:cNvPr id="785425" name="Rectangle 17"/>
            <p:cNvSpPr>
              <a:spLocks noChangeArrowheads="1"/>
            </p:cNvSpPr>
            <p:nvPr/>
          </p:nvSpPr>
          <p:spPr bwMode="auto">
            <a:xfrm>
              <a:off x="3375" y="2262"/>
              <a:ext cx="244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E</a:t>
              </a:r>
            </a:p>
          </p:txBody>
        </p:sp>
        <p:sp>
          <p:nvSpPr>
            <p:cNvPr id="785426" name="Rectangle 18"/>
            <p:cNvSpPr>
              <a:spLocks noChangeArrowheads="1"/>
            </p:cNvSpPr>
            <p:nvPr/>
          </p:nvSpPr>
          <p:spPr bwMode="auto">
            <a:xfrm>
              <a:off x="3055" y="2460"/>
              <a:ext cx="261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latin typeface="Arial" charset="0"/>
                </a:rPr>
                <a:t>X</a:t>
              </a:r>
            </a:p>
          </p:txBody>
        </p:sp>
        <p:sp>
          <p:nvSpPr>
            <p:cNvPr id="785427" name="Rectangle 19"/>
            <p:cNvSpPr>
              <a:spLocks noChangeArrowheads="1"/>
            </p:cNvSpPr>
            <p:nvPr/>
          </p:nvSpPr>
          <p:spPr bwMode="auto">
            <a:xfrm>
              <a:off x="3075" y="2063"/>
              <a:ext cx="222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400" b="1">
                  <a:latin typeface="Arial" charset="0"/>
                </a:rPr>
                <a:t> I</a:t>
              </a:r>
            </a:p>
          </p:txBody>
        </p:sp>
        <p:grpSp>
          <p:nvGrpSpPr>
            <p:cNvPr id="33812" name="Group 43"/>
            <p:cNvGrpSpPr>
              <a:grpSpLocks/>
            </p:cNvGrpSpPr>
            <p:nvPr/>
          </p:nvGrpSpPr>
          <p:grpSpPr bwMode="auto">
            <a:xfrm>
              <a:off x="592" y="1414"/>
              <a:ext cx="3539" cy="2364"/>
              <a:chOff x="592" y="1414"/>
              <a:chExt cx="3539" cy="2364"/>
            </a:xfrm>
          </p:grpSpPr>
          <p:grpSp>
            <p:nvGrpSpPr>
              <p:cNvPr id="33813" name="Group 42"/>
              <p:cNvGrpSpPr>
                <a:grpSpLocks/>
              </p:cNvGrpSpPr>
              <p:nvPr/>
            </p:nvGrpSpPr>
            <p:grpSpPr bwMode="auto">
              <a:xfrm>
                <a:off x="727" y="1488"/>
                <a:ext cx="1211" cy="2229"/>
                <a:chOff x="727" y="1488"/>
                <a:chExt cx="1211" cy="2229"/>
              </a:xfrm>
            </p:grpSpPr>
            <p:sp>
              <p:nvSpPr>
                <p:cNvPr id="785430" name="Rectangle 22"/>
                <p:cNvSpPr>
                  <a:spLocks noChangeArrowheads="1"/>
                </p:cNvSpPr>
                <p:nvPr/>
              </p:nvSpPr>
              <p:spPr bwMode="auto">
                <a:xfrm>
                  <a:off x="727" y="1488"/>
                  <a:ext cx="968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>
                      <a:latin typeface="Arial" charset="0"/>
                    </a:rPr>
                    <a:t>Production</a:t>
                  </a:r>
                </a:p>
              </p:txBody>
            </p:sp>
            <p:sp>
              <p:nvSpPr>
                <p:cNvPr id="785431" name="Rectangle 23"/>
                <p:cNvSpPr>
                  <a:spLocks noChangeArrowheads="1"/>
                </p:cNvSpPr>
                <p:nvPr/>
              </p:nvSpPr>
              <p:spPr bwMode="auto">
                <a:xfrm>
                  <a:off x="727" y="1876"/>
                  <a:ext cx="661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>
                      <a:latin typeface="Arial" charset="0"/>
                    </a:rPr>
                    <a:t>Offices</a:t>
                  </a:r>
                </a:p>
              </p:txBody>
            </p:sp>
            <p:sp>
              <p:nvSpPr>
                <p:cNvPr id="785432" name="Rectangle 24"/>
                <p:cNvSpPr>
                  <a:spLocks noChangeArrowheads="1"/>
                </p:cNvSpPr>
                <p:nvPr/>
              </p:nvSpPr>
              <p:spPr bwMode="auto">
                <a:xfrm>
                  <a:off x="727" y="2280"/>
                  <a:ext cx="959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>
                      <a:latin typeface="Arial" charset="0"/>
                    </a:rPr>
                    <a:t>Stockroom</a:t>
                  </a:r>
                </a:p>
              </p:txBody>
            </p:sp>
            <p:sp>
              <p:nvSpPr>
                <p:cNvPr id="785433" name="Rectangle 25"/>
                <p:cNvSpPr>
                  <a:spLocks noChangeArrowheads="1"/>
                </p:cNvSpPr>
                <p:nvPr/>
              </p:nvSpPr>
              <p:spPr bwMode="auto">
                <a:xfrm>
                  <a:off x="727" y="2603"/>
                  <a:ext cx="1211" cy="38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90488" tIns="44450" rIns="90488" bIns="44450">
                  <a:spAutoFit/>
                </a:bodyPr>
                <a:lstStyle/>
                <a:p>
                  <a:pPr>
                    <a:lnSpc>
                      <a:spcPct val="85000"/>
                    </a:lnSpc>
                    <a:defRPr/>
                  </a:pPr>
                  <a:r>
                    <a:rPr lang="en-US" sz="2000" b="1">
                      <a:latin typeface="Arial" charset="0"/>
                    </a:rPr>
                    <a:t>Shipping and receiving</a:t>
                  </a:r>
                </a:p>
              </p:txBody>
            </p:sp>
            <p:sp>
              <p:nvSpPr>
                <p:cNvPr id="785434" name="Rectangle 26"/>
                <p:cNvSpPr>
                  <a:spLocks noChangeArrowheads="1"/>
                </p:cNvSpPr>
                <p:nvPr/>
              </p:nvSpPr>
              <p:spPr bwMode="auto">
                <a:xfrm>
                  <a:off x="727" y="3065"/>
                  <a:ext cx="1094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>
                      <a:latin typeface="Arial" charset="0"/>
                    </a:rPr>
                    <a:t>Locker room</a:t>
                  </a:r>
                </a:p>
              </p:txBody>
            </p:sp>
            <p:sp>
              <p:nvSpPr>
                <p:cNvPr id="7854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27" y="3469"/>
                  <a:ext cx="852" cy="2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488" tIns="44450" rIns="90488" bIns="44450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latin typeface="Arial" charset="0"/>
                    </a:rPr>
                    <a:t>Toolroom</a:t>
                  </a:r>
                </a:p>
              </p:txBody>
            </p:sp>
          </p:grpSp>
          <p:sp>
            <p:nvSpPr>
              <p:cNvPr id="33814" name="Freeform 28"/>
              <p:cNvSpPr>
                <a:spLocks/>
              </p:cNvSpPr>
              <p:nvPr/>
            </p:nvSpPr>
            <p:spPr bwMode="auto">
              <a:xfrm>
                <a:off x="595" y="1414"/>
                <a:ext cx="3536" cy="1182"/>
              </a:xfrm>
              <a:custGeom>
                <a:avLst/>
                <a:gdLst>
                  <a:gd name="T0" fmla="*/ 0 w 3536"/>
                  <a:gd name="T1" fmla="*/ 0 h 1182"/>
                  <a:gd name="T2" fmla="*/ 1609 w 3536"/>
                  <a:gd name="T3" fmla="*/ 0 h 1182"/>
                  <a:gd name="T4" fmla="*/ 3536 w 3536"/>
                  <a:gd name="T5" fmla="*/ 1182 h 1182"/>
                  <a:gd name="T6" fmla="*/ 0 60000 65536"/>
                  <a:gd name="T7" fmla="*/ 0 60000 65536"/>
                  <a:gd name="T8" fmla="*/ 0 60000 65536"/>
                  <a:gd name="T9" fmla="*/ 0 w 3536"/>
                  <a:gd name="T10" fmla="*/ 0 h 1182"/>
                  <a:gd name="T11" fmla="*/ 3536 w 3536"/>
                  <a:gd name="T12" fmla="*/ 1182 h 11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36" h="1182">
                    <a:moveTo>
                      <a:pt x="0" y="0"/>
                    </a:moveTo>
                    <a:lnTo>
                      <a:pt x="1609" y="0"/>
                    </a:lnTo>
                    <a:lnTo>
                      <a:pt x="3536" y="1182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5" name="Freeform 29"/>
              <p:cNvSpPr>
                <a:spLocks/>
              </p:cNvSpPr>
              <p:nvPr/>
            </p:nvSpPr>
            <p:spPr bwMode="auto">
              <a:xfrm>
                <a:off x="594" y="2986"/>
                <a:ext cx="2247" cy="404"/>
              </a:xfrm>
              <a:custGeom>
                <a:avLst/>
                <a:gdLst>
                  <a:gd name="T0" fmla="*/ 0 w 2247"/>
                  <a:gd name="T1" fmla="*/ 0 h 404"/>
                  <a:gd name="T2" fmla="*/ 1609 w 2247"/>
                  <a:gd name="T3" fmla="*/ 0 h 404"/>
                  <a:gd name="T4" fmla="*/ 2247 w 2247"/>
                  <a:gd name="T5" fmla="*/ 404 h 404"/>
                  <a:gd name="T6" fmla="*/ 0 60000 65536"/>
                  <a:gd name="T7" fmla="*/ 0 60000 65536"/>
                  <a:gd name="T8" fmla="*/ 0 60000 65536"/>
                  <a:gd name="T9" fmla="*/ 0 w 2247"/>
                  <a:gd name="T10" fmla="*/ 0 h 404"/>
                  <a:gd name="T11" fmla="*/ 2247 w 2247"/>
                  <a:gd name="T12" fmla="*/ 404 h 4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" h="404">
                    <a:moveTo>
                      <a:pt x="0" y="0"/>
                    </a:moveTo>
                    <a:lnTo>
                      <a:pt x="1609" y="0"/>
                    </a:lnTo>
                    <a:lnTo>
                      <a:pt x="2247" y="404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6" name="Freeform 30"/>
              <p:cNvSpPr>
                <a:spLocks/>
              </p:cNvSpPr>
              <p:nvPr/>
            </p:nvSpPr>
            <p:spPr bwMode="auto">
              <a:xfrm>
                <a:off x="600" y="2593"/>
                <a:ext cx="2566" cy="595"/>
              </a:xfrm>
              <a:custGeom>
                <a:avLst/>
                <a:gdLst>
                  <a:gd name="T0" fmla="*/ 0 w 2566"/>
                  <a:gd name="T1" fmla="*/ 0 h 595"/>
                  <a:gd name="T2" fmla="*/ 1609 w 2566"/>
                  <a:gd name="T3" fmla="*/ 0 h 595"/>
                  <a:gd name="T4" fmla="*/ 2566 w 2566"/>
                  <a:gd name="T5" fmla="*/ 595 h 595"/>
                  <a:gd name="T6" fmla="*/ 0 60000 65536"/>
                  <a:gd name="T7" fmla="*/ 0 60000 65536"/>
                  <a:gd name="T8" fmla="*/ 0 60000 65536"/>
                  <a:gd name="T9" fmla="*/ 0 w 2566"/>
                  <a:gd name="T10" fmla="*/ 0 h 595"/>
                  <a:gd name="T11" fmla="*/ 2566 w 2566"/>
                  <a:gd name="T12" fmla="*/ 595 h 5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66" h="595">
                    <a:moveTo>
                      <a:pt x="0" y="0"/>
                    </a:moveTo>
                    <a:lnTo>
                      <a:pt x="1609" y="0"/>
                    </a:lnTo>
                    <a:lnTo>
                      <a:pt x="2566" y="595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" name="Freeform 31"/>
              <p:cNvSpPr>
                <a:spLocks/>
              </p:cNvSpPr>
              <p:nvPr/>
            </p:nvSpPr>
            <p:spPr bwMode="auto">
              <a:xfrm>
                <a:off x="599" y="2209"/>
                <a:ext cx="2871" cy="784"/>
              </a:xfrm>
              <a:custGeom>
                <a:avLst/>
                <a:gdLst>
                  <a:gd name="T0" fmla="*/ 0 w 2871"/>
                  <a:gd name="T1" fmla="*/ 0 h 784"/>
                  <a:gd name="T2" fmla="*/ 1609 w 2871"/>
                  <a:gd name="T3" fmla="*/ 0 h 784"/>
                  <a:gd name="T4" fmla="*/ 2871 w 2871"/>
                  <a:gd name="T5" fmla="*/ 784 h 784"/>
                  <a:gd name="T6" fmla="*/ 0 60000 65536"/>
                  <a:gd name="T7" fmla="*/ 0 60000 65536"/>
                  <a:gd name="T8" fmla="*/ 0 60000 65536"/>
                  <a:gd name="T9" fmla="*/ 0 w 2871"/>
                  <a:gd name="T10" fmla="*/ 0 h 784"/>
                  <a:gd name="T11" fmla="*/ 2871 w 2871"/>
                  <a:gd name="T12" fmla="*/ 784 h 7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71" h="784">
                    <a:moveTo>
                      <a:pt x="0" y="0"/>
                    </a:moveTo>
                    <a:lnTo>
                      <a:pt x="1609" y="0"/>
                    </a:lnTo>
                    <a:lnTo>
                      <a:pt x="2871" y="784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32"/>
              <p:cNvSpPr>
                <a:spLocks/>
              </p:cNvSpPr>
              <p:nvPr/>
            </p:nvSpPr>
            <p:spPr bwMode="auto">
              <a:xfrm>
                <a:off x="598" y="1798"/>
                <a:ext cx="3211" cy="995"/>
              </a:xfrm>
              <a:custGeom>
                <a:avLst/>
                <a:gdLst>
                  <a:gd name="T0" fmla="*/ 0 w 3211"/>
                  <a:gd name="T1" fmla="*/ 0 h 995"/>
                  <a:gd name="T2" fmla="*/ 1609 w 3211"/>
                  <a:gd name="T3" fmla="*/ 0 h 995"/>
                  <a:gd name="T4" fmla="*/ 3211 w 3211"/>
                  <a:gd name="T5" fmla="*/ 995 h 995"/>
                  <a:gd name="T6" fmla="*/ 0 60000 65536"/>
                  <a:gd name="T7" fmla="*/ 0 60000 65536"/>
                  <a:gd name="T8" fmla="*/ 0 60000 65536"/>
                  <a:gd name="T9" fmla="*/ 0 w 3211"/>
                  <a:gd name="T10" fmla="*/ 0 h 995"/>
                  <a:gd name="T11" fmla="*/ 3211 w 3211"/>
                  <a:gd name="T12" fmla="*/ 995 h 99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" h="995">
                    <a:moveTo>
                      <a:pt x="0" y="0"/>
                    </a:moveTo>
                    <a:lnTo>
                      <a:pt x="1609" y="0"/>
                    </a:lnTo>
                    <a:lnTo>
                      <a:pt x="3211" y="995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" name="Freeform 33"/>
              <p:cNvSpPr>
                <a:spLocks/>
              </p:cNvSpPr>
              <p:nvPr/>
            </p:nvSpPr>
            <p:spPr bwMode="auto">
              <a:xfrm>
                <a:off x="592" y="3384"/>
                <a:ext cx="1929" cy="198"/>
              </a:xfrm>
              <a:custGeom>
                <a:avLst/>
                <a:gdLst>
                  <a:gd name="T0" fmla="*/ 0 w 1929"/>
                  <a:gd name="T1" fmla="*/ 0 h 198"/>
                  <a:gd name="T2" fmla="*/ 1609 w 1929"/>
                  <a:gd name="T3" fmla="*/ 0 h 198"/>
                  <a:gd name="T4" fmla="*/ 1929 w 1929"/>
                  <a:gd name="T5" fmla="*/ 198 h 198"/>
                  <a:gd name="T6" fmla="*/ 0 60000 65536"/>
                  <a:gd name="T7" fmla="*/ 0 60000 65536"/>
                  <a:gd name="T8" fmla="*/ 0 60000 65536"/>
                  <a:gd name="T9" fmla="*/ 0 w 1929"/>
                  <a:gd name="T10" fmla="*/ 0 h 198"/>
                  <a:gd name="T11" fmla="*/ 1929 w 1929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9" h="198">
                    <a:moveTo>
                      <a:pt x="0" y="0"/>
                    </a:moveTo>
                    <a:lnTo>
                      <a:pt x="1609" y="0"/>
                    </a:lnTo>
                    <a:lnTo>
                      <a:pt x="1929" y="198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0" name="Freeform 34"/>
              <p:cNvSpPr>
                <a:spLocks/>
              </p:cNvSpPr>
              <p:nvPr/>
            </p:nvSpPr>
            <p:spPr bwMode="auto">
              <a:xfrm>
                <a:off x="596" y="2596"/>
                <a:ext cx="3533" cy="1182"/>
              </a:xfrm>
              <a:custGeom>
                <a:avLst/>
                <a:gdLst>
                  <a:gd name="T0" fmla="*/ 0 w 3533"/>
                  <a:gd name="T1" fmla="*/ 1182 h 1182"/>
                  <a:gd name="T2" fmla="*/ 1609 w 3533"/>
                  <a:gd name="T3" fmla="*/ 1182 h 1182"/>
                  <a:gd name="T4" fmla="*/ 3533 w 3533"/>
                  <a:gd name="T5" fmla="*/ 0 h 1182"/>
                  <a:gd name="T6" fmla="*/ 0 60000 65536"/>
                  <a:gd name="T7" fmla="*/ 0 60000 65536"/>
                  <a:gd name="T8" fmla="*/ 0 60000 65536"/>
                  <a:gd name="T9" fmla="*/ 0 w 3533"/>
                  <a:gd name="T10" fmla="*/ 0 h 1182"/>
                  <a:gd name="T11" fmla="*/ 3533 w 3533"/>
                  <a:gd name="T12" fmla="*/ 1182 h 11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33" h="1182">
                    <a:moveTo>
                      <a:pt x="0" y="1182"/>
                    </a:moveTo>
                    <a:lnTo>
                      <a:pt x="1609" y="1182"/>
                    </a:lnTo>
                    <a:lnTo>
                      <a:pt x="3533" y="0"/>
                    </a:lnTo>
                  </a:path>
                </a:pathLst>
              </a:cu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1" name="Line 35"/>
              <p:cNvSpPr>
                <a:spLocks noChangeShapeType="1"/>
              </p:cNvSpPr>
              <p:nvPr/>
            </p:nvSpPr>
            <p:spPr bwMode="auto">
              <a:xfrm flipV="1">
                <a:off x="2196" y="2409"/>
                <a:ext cx="1618" cy="978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2" name="Line 36"/>
              <p:cNvSpPr>
                <a:spLocks noChangeShapeType="1"/>
              </p:cNvSpPr>
              <p:nvPr/>
            </p:nvSpPr>
            <p:spPr bwMode="auto">
              <a:xfrm flipV="1">
                <a:off x="2203" y="2006"/>
                <a:ext cx="968" cy="588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3" name="Line 37"/>
              <p:cNvSpPr>
                <a:spLocks noChangeShapeType="1"/>
              </p:cNvSpPr>
              <p:nvPr/>
            </p:nvSpPr>
            <p:spPr bwMode="auto">
              <a:xfrm flipV="1">
                <a:off x="2202" y="1607"/>
                <a:ext cx="309" cy="186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4" name="Line 38"/>
              <p:cNvSpPr>
                <a:spLocks noChangeShapeType="1"/>
              </p:cNvSpPr>
              <p:nvPr/>
            </p:nvSpPr>
            <p:spPr bwMode="auto">
              <a:xfrm flipV="1">
                <a:off x="2208" y="1817"/>
                <a:ext cx="644" cy="391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5" name="Line 39"/>
              <p:cNvSpPr>
                <a:spLocks noChangeShapeType="1"/>
              </p:cNvSpPr>
              <p:nvPr/>
            </p:nvSpPr>
            <p:spPr bwMode="auto">
              <a:xfrm flipV="1">
                <a:off x="2207" y="2212"/>
                <a:ext cx="1300" cy="786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1" name="Rectangle 46"/>
          <p:cNvSpPr txBox="1">
            <a:spLocks noChangeArrowheads="1"/>
          </p:cNvSpPr>
          <p:nvPr/>
        </p:nvSpPr>
        <p:spPr bwMode="auto">
          <a:xfrm>
            <a:off x="6102592" y="1568450"/>
            <a:ext cx="2593733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just" defTabSz="457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80000"/>
              <a:buFont typeface="Arial Unicode MS" charset="0"/>
              <a:buChar char="▶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A - Absolutely necessary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E - Especially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I	 - 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O - Okay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U - Unimportant</a:t>
            </a:r>
          </a:p>
          <a:p>
            <a:pPr marL="479425" indent="-479425">
              <a:lnSpc>
                <a:spcPct val="120000"/>
              </a:lnSpc>
              <a:spcAft>
                <a:spcPts val="0"/>
              </a:spcAft>
              <a:buFontTx/>
              <a:buNone/>
              <a:tabLst>
                <a:tab pos="98425" algn="ctr"/>
              </a:tabLst>
              <a:defRPr/>
            </a:pPr>
            <a:r>
              <a:rPr lang="en-US" sz="1800" smtClean="0"/>
              <a:t>X - Undesirable</a:t>
            </a:r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Retail </a:t>
            </a:r>
            <a:r>
              <a:rPr lang="en-US" dirty="0">
                <a:latin typeface="Arial" charset="0"/>
                <a:cs typeface="Arial" charset="0"/>
              </a:rPr>
              <a:t>Layout</a:t>
            </a: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71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Objective is to maximize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profitability</a:t>
            </a:r>
            <a:r>
              <a:rPr lang="en-US" dirty="0">
                <a:latin typeface="Arial" charset="0"/>
                <a:cs typeface="Arial" charset="0"/>
              </a:rPr>
              <a:t> per square foot of floor space</a:t>
            </a:r>
          </a:p>
          <a:p>
            <a:r>
              <a:rPr lang="en-US" dirty="0">
                <a:latin typeface="Arial" charset="0"/>
                <a:cs typeface="Arial" charset="0"/>
              </a:rPr>
              <a:t>Sales and profitability vary directly with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customer exposure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HRC ent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/>
          <a:stretch>
            <a:fillRect/>
          </a:stretch>
        </p:blipFill>
        <p:spPr bwMode="auto">
          <a:xfrm>
            <a:off x="5028248" y="3869890"/>
            <a:ext cx="3163252" cy="24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4" name="Picture 2" descr="Image result for bj's wholes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3869890"/>
            <a:ext cx="3611418" cy="24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Store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1292225" y="6080125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>
                <a:solidFill>
                  <a:schemeClr val="tx2"/>
                </a:solidFill>
              </a:rPr>
              <a:t>9.2</a:t>
            </a:r>
          </a:p>
        </p:txBody>
      </p:sp>
      <p:pic>
        <p:nvPicPr>
          <p:cNvPr id="60420" name="Picture 4" descr="F 9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66838"/>
            <a:ext cx="7999413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52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Strategic Importance of Layout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</a:t>
            </a:r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effective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efficient</a:t>
            </a:r>
            <a:r>
              <a:rPr lang="en-US" dirty="0"/>
              <a:t> layout that will meet the firm’s </a:t>
            </a:r>
            <a:r>
              <a:rPr lang="en-US" dirty="0">
                <a:solidFill>
                  <a:srgbClr val="FF0000"/>
                </a:solidFill>
              </a:rPr>
              <a:t>competitive</a:t>
            </a:r>
            <a:r>
              <a:rPr lang="en-US" dirty="0"/>
              <a:t>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219200" y="2671763"/>
            <a:ext cx="670401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40000"/>
              </a:spcBef>
            </a:pPr>
            <a:endParaRPr lang="en-US" sz="3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91427" tIns="45713" rIns="91427" bIns="45713" rtlCol="0">
            <a:normAutofit/>
          </a:bodyPr>
          <a:lstStyle/>
          <a:p>
            <a:pPr marL="342900" indent="-342900"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Warehouse </a:t>
            </a:r>
            <a:r>
              <a:rPr lang="en-US" dirty="0">
                <a:ea typeface="+mj-ea"/>
              </a:rPr>
              <a:t>and Storage Layouts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Objective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Find the optimum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trade-offs</a:t>
            </a:r>
            <a:r>
              <a:rPr lang="en-US" dirty="0">
                <a:latin typeface="Arial" charset="0"/>
                <a:cs typeface="Arial" charset="0"/>
              </a:rPr>
              <a:t> between </a:t>
            </a:r>
            <a:r>
              <a:rPr lang="en-US" i="1" dirty="0">
                <a:solidFill>
                  <a:srgbClr val="FF0000"/>
                </a:solidFill>
                <a:latin typeface="Arial" charset="0"/>
                <a:cs typeface="Arial" charset="0"/>
              </a:rPr>
              <a:t>handling costs</a:t>
            </a:r>
            <a:r>
              <a:rPr lang="en-US" dirty="0">
                <a:latin typeface="Arial" charset="0"/>
                <a:cs typeface="Arial" charset="0"/>
              </a:rPr>
              <a:t> and costs associated with </a:t>
            </a:r>
            <a:r>
              <a:rPr lang="en-US" i="1" dirty="0">
                <a:solidFill>
                  <a:srgbClr val="FF0000"/>
                </a:solidFill>
                <a:latin typeface="Arial" charset="0"/>
                <a:cs typeface="Arial" charset="0"/>
              </a:rPr>
              <a:t>warehouse space</a:t>
            </a:r>
          </a:p>
          <a:p>
            <a:r>
              <a:rPr lang="en-US" dirty="0">
                <a:latin typeface="Arial" charset="0"/>
                <a:cs typeface="Arial" charset="0"/>
              </a:rPr>
              <a:t>Maximize the total </a:t>
            </a:r>
            <a:r>
              <a:rPr lang="en-US" dirty="0" smtClean="0">
                <a:latin typeface="Arial" charset="0"/>
                <a:cs typeface="Arial" charset="0"/>
              </a:rPr>
              <a:t>“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cube</a:t>
            </a:r>
            <a:r>
              <a:rPr lang="en-AU" dirty="0" smtClean="0">
                <a:latin typeface="Arial" charset="0"/>
                <a:cs typeface="Arial" charset="0"/>
              </a:rPr>
              <a:t>” </a:t>
            </a:r>
            <a:r>
              <a:rPr lang="en-US" dirty="0" smtClean="0">
                <a:latin typeface="Arial" charset="0"/>
                <a:cs typeface="Arial" charset="0"/>
              </a:rPr>
              <a:t>of </a:t>
            </a:r>
            <a:r>
              <a:rPr lang="en-US" dirty="0">
                <a:latin typeface="Arial" charset="0"/>
                <a:cs typeface="Arial" charset="0"/>
              </a:rPr>
              <a:t>the </a:t>
            </a:r>
            <a:r>
              <a:rPr lang="en-US" dirty="0" smtClean="0">
                <a:latin typeface="Arial" charset="0"/>
                <a:cs typeface="Arial" charset="0"/>
              </a:rPr>
              <a:t>warehouse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Use its </a:t>
            </a:r>
            <a:r>
              <a:rPr lang="en-US" dirty="0">
                <a:latin typeface="Arial" charset="0"/>
                <a:cs typeface="Arial" charset="0"/>
              </a:rPr>
              <a:t>full volume while maintaining low material handling costs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7" tIns="45713" rIns="91427" bIns="45713"/>
          <a:lstStyle/>
          <a:p>
            <a:pPr marL="342900" indent="-342900"/>
            <a:r>
              <a:rPr lang="en-US" dirty="0">
                <a:latin typeface="Arial" charset="0"/>
                <a:cs typeface="Arial" charset="0"/>
              </a:rPr>
              <a:t>Cross-Docking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Arial" charset="0"/>
                <a:cs typeface="Arial" charset="0"/>
              </a:rPr>
              <a:t>Materials are moved directly from receiving to shipping and are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not placed in storage </a:t>
            </a:r>
            <a:r>
              <a:rPr lang="en-US" sz="2800" dirty="0">
                <a:latin typeface="Arial" charset="0"/>
                <a:cs typeface="Arial" charset="0"/>
              </a:rPr>
              <a:t>in the warehouse</a:t>
            </a:r>
          </a:p>
          <a:p>
            <a:r>
              <a:rPr lang="en-US" sz="2800" dirty="0">
                <a:latin typeface="Arial" charset="0"/>
                <a:cs typeface="Arial" charset="0"/>
              </a:rPr>
              <a:t>Requires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tight </a:t>
            </a:r>
            <a:b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scheduling </a:t>
            </a:r>
            <a:r>
              <a:rPr lang="en-US" sz="2800" dirty="0">
                <a:latin typeface="Arial" charset="0"/>
                <a:cs typeface="Arial" charset="0"/>
              </a:rPr>
              <a:t>and 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accurate shipments, 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bar code or RFID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identification used for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advanced shipment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notification as 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>materials are unloaded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2708" name="Picture 4" descr="Cross doc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2755900"/>
            <a:ext cx="32480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4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Fixed-Position Layout</a:t>
            </a:r>
          </a:p>
        </p:txBody>
      </p:sp>
      <p:sp>
        <p:nvSpPr>
          <p:cNvPr id="6963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Product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remains in one place </a:t>
            </a:r>
          </a:p>
          <a:p>
            <a:pPr lvl="1"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Materials come to it</a:t>
            </a:r>
          </a:p>
          <a:p>
            <a:pPr lvl="2"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Extreme example is a house</a:t>
            </a:r>
          </a:p>
          <a:p>
            <a:pPr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Workers and equipment come to site</a:t>
            </a:r>
          </a:p>
          <a:p>
            <a:pPr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Complicating factors</a:t>
            </a:r>
          </a:p>
          <a:p>
            <a:pPr lvl="1">
              <a:buFont typeface="Arial Unicode MS" charset="0"/>
              <a:buChar char="▶"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Limited space </a:t>
            </a:r>
            <a:r>
              <a:rPr lang="en-US" dirty="0" smtClean="0">
                <a:latin typeface="Arial" charset="0"/>
                <a:cs typeface="Arial" charset="0"/>
              </a:rPr>
              <a:t>at site</a:t>
            </a:r>
          </a:p>
          <a:p>
            <a:pPr lvl="1"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Different materials required at different 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stages of the project</a:t>
            </a:r>
          </a:p>
          <a:p>
            <a:pPr lvl="1">
              <a:buFont typeface="Arial Unicode MS" charset="0"/>
              <a:buChar char="▶"/>
            </a:pPr>
            <a:r>
              <a:rPr lang="en-US" dirty="0" smtClean="0">
                <a:latin typeface="Arial" charset="0"/>
                <a:cs typeface="Arial" charset="0"/>
              </a:rPr>
              <a:t>Volume of materials needed is dynamic</a:t>
            </a:r>
          </a:p>
          <a:p>
            <a:pPr>
              <a:buFont typeface="Arial Unicode MS" charset="0"/>
              <a:buChar char="▶"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Position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36548" name="Picture 4" descr="Image result for virginia class submarine graving d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1727359"/>
            <a:ext cx="2941903" cy="4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554" name="Picture 10" descr="United States Navy /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85" y="1727359"/>
            <a:ext cx="5364607" cy="42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Process-Oriented Layout</a:t>
            </a:r>
          </a:p>
        </p:txBody>
      </p:sp>
      <p:sp>
        <p:nvSpPr>
          <p:cNvPr id="737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cs typeface="Arial" charset="0"/>
              </a:rPr>
              <a:t>Like machines and equipment are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grouped</a:t>
            </a:r>
            <a:r>
              <a:rPr lang="en-US" dirty="0">
                <a:latin typeface="Arial" charset="0"/>
                <a:cs typeface="Arial" charset="0"/>
              </a:rPr>
              <a:t> together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cs typeface="Arial" charset="0"/>
              </a:rPr>
              <a:t>Flexible and capable of handling a wide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variety of products </a:t>
            </a:r>
            <a:r>
              <a:rPr lang="en-US" dirty="0">
                <a:latin typeface="Arial" charset="0"/>
                <a:cs typeface="Arial" charset="0"/>
              </a:rPr>
              <a:t>or services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Scheduling</a:t>
            </a:r>
            <a:r>
              <a:rPr lang="en-US" dirty="0">
                <a:latin typeface="Arial" charset="0"/>
                <a:cs typeface="Arial" charset="0"/>
              </a:rPr>
              <a:t> can be difficult and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setup</a:t>
            </a:r>
            <a:r>
              <a:rPr lang="en-US" dirty="0">
                <a:latin typeface="Arial" charset="0"/>
                <a:cs typeface="Arial" charset="0"/>
              </a:rPr>
              <a:t>, material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handling</a:t>
            </a:r>
            <a:r>
              <a:rPr lang="en-US" dirty="0">
                <a:latin typeface="Arial" charset="0"/>
                <a:cs typeface="Arial" charset="0"/>
              </a:rPr>
              <a:t>, and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labor</a:t>
            </a:r>
            <a:r>
              <a:rPr lang="en-US" dirty="0">
                <a:latin typeface="Arial" charset="0"/>
                <a:cs typeface="Arial" charset="0"/>
              </a:rPr>
              <a:t> costs can be high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37572" name="Picture 4" descr="https://d2n4wb9orp1vta.cloudfront.net/cms/brand/MMS/2018-MMS/mms-0618-bp-lean-manufacturing-figure2new.jpg;width=860;quality=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11879" r="2758" b="5556"/>
          <a:stretch/>
        </p:blipFill>
        <p:spPr bwMode="auto">
          <a:xfrm>
            <a:off x="903294" y="1335342"/>
            <a:ext cx="7400524" cy="49387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10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Process Layout Calculation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1025525" y="3302000"/>
            <a:ext cx="709295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197100" indent="-2197100">
              <a:lnSpc>
                <a:spcPct val="90000"/>
              </a:lnSpc>
              <a:spcBef>
                <a:spcPct val="30000"/>
              </a:spcBef>
              <a:tabLst>
                <a:tab pos="1625600" algn="r"/>
                <a:tab pos="1816100" algn="l"/>
              </a:tabLst>
            </a:pPr>
            <a:r>
              <a:rPr lang="en-US" dirty="0"/>
              <a:t>where	</a:t>
            </a:r>
            <a:r>
              <a:rPr lang="en-US" i="1" dirty="0">
                <a:latin typeface="Times New Roman" charset="0"/>
                <a:cs typeface="Times New Roman" charset="0"/>
              </a:rPr>
              <a:t>n</a:t>
            </a:r>
            <a:r>
              <a:rPr lang="en-US" dirty="0"/>
              <a:t>	=	total number of work centers or departments</a:t>
            </a:r>
          </a:p>
          <a:p>
            <a:pPr marL="2197100" indent="-2197100">
              <a:lnSpc>
                <a:spcPct val="90000"/>
              </a:lnSpc>
              <a:spcBef>
                <a:spcPct val="30000"/>
              </a:spcBef>
              <a:tabLst>
                <a:tab pos="1625600" algn="r"/>
                <a:tab pos="1816100" algn="l"/>
              </a:tabLst>
            </a:pPr>
            <a:r>
              <a:rPr lang="en-US" dirty="0"/>
              <a:t>	</a:t>
            </a:r>
            <a:r>
              <a:rPr lang="en-US" i="1" dirty="0">
                <a:latin typeface="Times New Roman" charset="0"/>
                <a:cs typeface="Times New Roman" charset="0"/>
              </a:rPr>
              <a:t>i</a:t>
            </a:r>
            <a:r>
              <a:rPr lang="en-US" dirty="0">
                <a:latin typeface="Times New Roman" charset="0"/>
                <a:cs typeface="Times New Roman" charset="0"/>
              </a:rPr>
              <a:t>, </a:t>
            </a:r>
            <a:r>
              <a:rPr lang="en-US" i="1" dirty="0">
                <a:latin typeface="Times New Roman" charset="0"/>
                <a:cs typeface="Times New Roman" charset="0"/>
              </a:rPr>
              <a:t>j</a:t>
            </a:r>
            <a:r>
              <a:rPr lang="en-US" dirty="0"/>
              <a:t>	=	individual departments</a:t>
            </a:r>
          </a:p>
          <a:p>
            <a:pPr marL="2197100" indent="-2197100">
              <a:lnSpc>
                <a:spcPct val="90000"/>
              </a:lnSpc>
              <a:spcBef>
                <a:spcPct val="30000"/>
              </a:spcBef>
              <a:tabLst>
                <a:tab pos="1625600" algn="r"/>
                <a:tab pos="1816100" algn="l"/>
              </a:tabLst>
            </a:pPr>
            <a:r>
              <a:rPr lang="en-US" dirty="0"/>
              <a:t>	</a:t>
            </a:r>
            <a:r>
              <a:rPr lang="en-US" i="1" dirty="0">
                <a:latin typeface="Times New Roman" charset="0"/>
                <a:cs typeface="Times New Roman" charset="0"/>
              </a:rPr>
              <a:t>X</a:t>
            </a:r>
            <a:r>
              <a:rPr lang="en-US" i="1" baseline="-25000" dirty="0">
                <a:latin typeface="Times New Roman" charset="0"/>
                <a:cs typeface="Times New Roman" charset="0"/>
              </a:rPr>
              <a:t>ij</a:t>
            </a:r>
            <a:r>
              <a:rPr lang="en-US" dirty="0"/>
              <a:t>	=	number of loads moved from </a:t>
            </a:r>
            <a:br>
              <a:rPr lang="en-US" dirty="0"/>
            </a:br>
            <a:r>
              <a:rPr lang="en-US" dirty="0"/>
              <a:t>department </a:t>
            </a:r>
            <a:r>
              <a:rPr lang="en-US" i="1" dirty="0">
                <a:latin typeface="Times New Roman" charset="0"/>
                <a:cs typeface="Times New Roman" charset="0"/>
              </a:rPr>
              <a:t>i</a:t>
            </a:r>
            <a:r>
              <a:rPr lang="en-US" dirty="0"/>
              <a:t> to department </a:t>
            </a:r>
            <a:r>
              <a:rPr lang="en-US" i="1" dirty="0">
                <a:latin typeface="Times New Roman" charset="0"/>
                <a:cs typeface="Times New Roman" charset="0"/>
              </a:rPr>
              <a:t>j</a:t>
            </a:r>
          </a:p>
          <a:p>
            <a:pPr marL="2197100" indent="-2197100">
              <a:lnSpc>
                <a:spcPct val="90000"/>
              </a:lnSpc>
              <a:spcBef>
                <a:spcPct val="30000"/>
              </a:spcBef>
              <a:tabLst>
                <a:tab pos="1625600" algn="r"/>
                <a:tab pos="1816100" algn="l"/>
              </a:tabLst>
            </a:pPr>
            <a:r>
              <a:rPr lang="en-US" dirty="0"/>
              <a:t>	</a:t>
            </a:r>
            <a:r>
              <a:rPr lang="en-US" i="1" dirty="0">
                <a:latin typeface="Times New Roman" charset="0"/>
                <a:cs typeface="Times New Roman" charset="0"/>
              </a:rPr>
              <a:t>C</a:t>
            </a:r>
            <a:r>
              <a:rPr lang="en-US" i="1" baseline="-25000" dirty="0">
                <a:latin typeface="Times New Roman" charset="0"/>
                <a:cs typeface="Times New Roman" charset="0"/>
              </a:rPr>
              <a:t>ij</a:t>
            </a:r>
            <a:r>
              <a:rPr lang="en-US" dirty="0"/>
              <a:t>	=	cost to move a load between </a:t>
            </a:r>
            <a:br>
              <a:rPr lang="en-US" dirty="0"/>
            </a:br>
            <a:r>
              <a:rPr lang="en-US" dirty="0"/>
              <a:t>department </a:t>
            </a:r>
            <a:r>
              <a:rPr lang="en-US" i="1" dirty="0">
                <a:latin typeface="Times New Roman" charset="0"/>
                <a:cs typeface="Times New Roman" charset="0"/>
              </a:rPr>
              <a:t>i</a:t>
            </a:r>
            <a:r>
              <a:rPr lang="en-US" dirty="0">
                <a:latin typeface="Times New Roman" charset="0"/>
                <a:cs typeface="Times New Roman" charset="0"/>
              </a:rPr>
              <a:t> </a:t>
            </a:r>
            <a:r>
              <a:rPr lang="en-US" dirty="0"/>
              <a:t>and department </a:t>
            </a:r>
            <a:r>
              <a:rPr lang="en-US" i="1" dirty="0">
                <a:latin typeface="Times New Roman" charset="0"/>
                <a:cs typeface="Times New Roman" charset="0"/>
              </a:rPr>
              <a:t>j</a:t>
            </a:r>
            <a:r>
              <a:rPr lang="en-US" dirty="0"/>
              <a:t>	</a:t>
            </a:r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/>
        </p:nvGraphicFramePr>
        <p:xfrm>
          <a:off x="2527300" y="1765300"/>
          <a:ext cx="4089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6" name="Equation" r:id="rId4" imgW="4077360" imgH="1042200" progId="Equation.3">
                  <p:embed/>
                </p:oleObj>
              </mc:Choice>
              <mc:Fallback>
                <p:oleObj name="Equation" r:id="rId4" imgW="4077360" imgH="1042200" progId="Equation.3">
                  <p:embed/>
                  <p:pic>
                    <p:nvPicPr>
                      <p:cNvPr id="3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1765300"/>
                        <a:ext cx="40894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3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2"/>
          <p:cNvGrpSpPr>
            <a:grpSpLocks/>
          </p:cNvGrpSpPr>
          <p:nvPr/>
        </p:nvGrpSpPr>
        <p:grpSpPr bwMode="auto">
          <a:xfrm>
            <a:off x="1625600" y="1403350"/>
            <a:ext cx="6451600" cy="5048250"/>
            <a:chOff x="1024" y="972"/>
            <a:chExt cx="4064" cy="3180"/>
          </a:xfrm>
        </p:grpSpPr>
        <p:sp>
          <p:nvSpPr>
            <p:cNvPr id="87046" name="Rectangle 3"/>
            <p:cNvSpPr>
              <a:spLocks noChangeArrowheads="1"/>
            </p:cNvSpPr>
            <p:nvPr/>
          </p:nvSpPr>
          <p:spPr bwMode="auto">
            <a:xfrm>
              <a:off x="1030" y="972"/>
              <a:ext cx="3400" cy="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spcAft>
                  <a:spcPct val="250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  <a:r>
                <a:rPr lang="en-US" dirty="0" smtClean="0"/>
                <a:t>Room 1</a:t>
              </a:r>
              <a:r>
                <a:rPr lang="en-US" dirty="0"/>
                <a:t>	</a:t>
              </a:r>
              <a:r>
                <a:rPr lang="en-US" dirty="0" smtClean="0"/>
                <a:t>Room 2</a:t>
              </a:r>
              <a:r>
                <a:rPr lang="en-US" dirty="0"/>
                <a:t>	</a:t>
              </a:r>
              <a:r>
                <a:rPr lang="en-US" dirty="0" smtClean="0"/>
                <a:t>Room 3</a:t>
              </a:r>
              <a:endParaRPr lang="en-US" dirty="0"/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spcAft>
                  <a:spcPct val="450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spcAft>
                  <a:spcPct val="295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  <a:r>
                <a:rPr lang="en-US" dirty="0" smtClean="0"/>
                <a:t>Room 4</a:t>
              </a:r>
              <a:r>
                <a:rPr lang="en-US" dirty="0"/>
                <a:t>	</a:t>
              </a:r>
              <a:r>
                <a:rPr lang="en-US" dirty="0" smtClean="0"/>
                <a:t>Room 5</a:t>
              </a:r>
              <a:r>
                <a:rPr lang="en-US" dirty="0"/>
                <a:t>	</a:t>
              </a:r>
              <a:r>
                <a:rPr lang="en-US" dirty="0" smtClean="0"/>
                <a:t>Room 6</a:t>
              </a:r>
              <a:endParaRPr lang="en-US" dirty="0"/>
            </a:p>
          </p:txBody>
        </p:sp>
        <p:grpSp>
          <p:nvGrpSpPr>
            <p:cNvPr id="87047" name="Group 4"/>
            <p:cNvGrpSpPr>
              <a:grpSpLocks/>
            </p:cNvGrpSpPr>
            <p:nvPr/>
          </p:nvGrpSpPr>
          <p:grpSpPr bwMode="auto">
            <a:xfrm>
              <a:off x="1024" y="1208"/>
              <a:ext cx="3696" cy="2464"/>
              <a:chOff x="1024" y="1208"/>
              <a:chExt cx="3696" cy="2464"/>
            </a:xfrm>
          </p:grpSpPr>
          <p:sp>
            <p:nvSpPr>
              <p:cNvPr id="100357" name="Rectangle 5"/>
              <p:cNvSpPr>
                <a:spLocks noChangeArrowheads="1"/>
              </p:cNvSpPr>
              <p:nvPr/>
            </p:nvSpPr>
            <p:spPr bwMode="auto">
              <a:xfrm>
                <a:off x="1024" y="1208"/>
                <a:ext cx="1232" cy="1232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358" name="Rectangle 6"/>
              <p:cNvSpPr>
                <a:spLocks noChangeArrowheads="1"/>
              </p:cNvSpPr>
              <p:nvPr/>
            </p:nvSpPr>
            <p:spPr bwMode="auto">
              <a:xfrm>
                <a:off x="2252" y="1208"/>
                <a:ext cx="1232" cy="12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359" name="Rectangle 7"/>
              <p:cNvSpPr>
                <a:spLocks noChangeArrowheads="1"/>
              </p:cNvSpPr>
              <p:nvPr/>
            </p:nvSpPr>
            <p:spPr bwMode="auto">
              <a:xfrm>
                <a:off x="3488" y="1208"/>
                <a:ext cx="1232" cy="1232"/>
              </a:xfrm>
              <a:prstGeom prst="rect">
                <a:avLst/>
              </a:prstGeom>
              <a:solidFill>
                <a:srgbClr val="EA8074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059" name="Rectangle 8"/>
              <p:cNvSpPr>
                <a:spLocks noChangeArrowheads="1"/>
              </p:cNvSpPr>
              <p:nvPr/>
            </p:nvSpPr>
            <p:spPr bwMode="auto">
              <a:xfrm>
                <a:off x="2252" y="2440"/>
                <a:ext cx="1232" cy="1232"/>
              </a:xfrm>
              <a:prstGeom prst="rect">
                <a:avLst/>
              </a:prstGeom>
              <a:solidFill>
                <a:srgbClr val="BDD6A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60" name="Rectangle 9"/>
              <p:cNvSpPr>
                <a:spLocks noChangeArrowheads="1"/>
              </p:cNvSpPr>
              <p:nvPr/>
            </p:nvSpPr>
            <p:spPr bwMode="auto">
              <a:xfrm>
                <a:off x="1024" y="2440"/>
                <a:ext cx="1232" cy="12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61" name="Rectangle 10"/>
              <p:cNvSpPr>
                <a:spLocks noChangeArrowheads="1"/>
              </p:cNvSpPr>
              <p:nvPr/>
            </p:nvSpPr>
            <p:spPr bwMode="auto">
              <a:xfrm>
                <a:off x="3488" y="2440"/>
                <a:ext cx="1232" cy="1232"/>
              </a:xfrm>
              <a:prstGeom prst="rect">
                <a:avLst/>
              </a:prstGeom>
              <a:solidFill>
                <a:srgbClr val="24BD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7048" name="Group 11"/>
            <p:cNvGrpSpPr>
              <a:grpSpLocks/>
            </p:cNvGrpSpPr>
            <p:nvPr/>
          </p:nvGrpSpPr>
          <p:grpSpPr bwMode="auto">
            <a:xfrm>
              <a:off x="1048" y="3919"/>
              <a:ext cx="3664" cy="233"/>
              <a:chOff x="1048" y="3919"/>
              <a:chExt cx="3664" cy="233"/>
            </a:xfrm>
          </p:grpSpPr>
          <p:sp>
            <p:nvSpPr>
              <p:cNvPr id="87053" name="Rectangle 12"/>
              <p:cNvSpPr>
                <a:spLocks noChangeArrowheads="1"/>
              </p:cNvSpPr>
              <p:nvPr/>
            </p:nvSpPr>
            <p:spPr bwMode="auto">
              <a:xfrm>
                <a:off x="2722" y="3919"/>
                <a:ext cx="3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60</a:t>
                </a:r>
                <a:r>
                  <a:rPr lang="en-AU" dirty="0"/>
                  <a:t>'</a:t>
                </a:r>
                <a:endParaRPr lang="en-US" dirty="0"/>
              </a:p>
            </p:txBody>
          </p:sp>
          <p:sp>
            <p:nvSpPr>
              <p:cNvPr id="87054" name="Line 13"/>
              <p:cNvSpPr>
                <a:spLocks noChangeShapeType="1"/>
              </p:cNvSpPr>
              <p:nvPr/>
            </p:nvSpPr>
            <p:spPr bwMode="auto">
              <a:xfrm>
                <a:off x="3048" y="4035"/>
                <a:ext cx="16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55" name="Line 14"/>
              <p:cNvSpPr>
                <a:spLocks noChangeShapeType="1"/>
              </p:cNvSpPr>
              <p:nvPr/>
            </p:nvSpPr>
            <p:spPr bwMode="auto">
              <a:xfrm flipH="1">
                <a:off x="1048" y="4034"/>
                <a:ext cx="16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7049" name="Group 15"/>
            <p:cNvGrpSpPr>
              <a:grpSpLocks/>
            </p:cNvGrpSpPr>
            <p:nvPr/>
          </p:nvGrpSpPr>
          <p:grpSpPr bwMode="auto">
            <a:xfrm>
              <a:off x="4782" y="1216"/>
              <a:ext cx="306" cy="2456"/>
              <a:chOff x="4782" y="1216"/>
              <a:chExt cx="306" cy="2456"/>
            </a:xfrm>
          </p:grpSpPr>
          <p:sp>
            <p:nvSpPr>
              <p:cNvPr id="87050" name="Rectangle 16"/>
              <p:cNvSpPr>
                <a:spLocks noChangeArrowheads="1"/>
              </p:cNvSpPr>
              <p:nvPr/>
            </p:nvSpPr>
            <p:spPr bwMode="auto">
              <a:xfrm>
                <a:off x="4782" y="2335"/>
                <a:ext cx="3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40</a:t>
                </a:r>
                <a:r>
                  <a:rPr lang="en-AU" dirty="0"/>
                  <a:t>'</a:t>
                </a:r>
                <a:endParaRPr lang="en-US" dirty="0"/>
              </a:p>
            </p:txBody>
          </p:sp>
          <p:sp>
            <p:nvSpPr>
              <p:cNvPr id="87051" name="Line 17"/>
              <p:cNvSpPr>
                <a:spLocks noChangeShapeType="1"/>
              </p:cNvSpPr>
              <p:nvPr/>
            </p:nvSpPr>
            <p:spPr bwMode="auto">
              <a:xfrm>
                <a:off x="4940" y="1216"/>
                <a:ext cx="0" cy="11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sm" len="sm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52" name="Line 18"/>
              <p:cNvSpPr>
                <a:spLocks noChangeShapeType="1"/>
              </p:cNvSpPr>
              <p:nvPr/>
            </p:nvSpPr>
            <p:spPr bwMode="auto">
              <a:xfrm flipV="1">
                <a:off x="4940" y="2544"/>
                <a:ext cx="0" cy="11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sm" len="sm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87042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 Layout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1616075" y="4070350"/>
            <a:ext cx="559593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endParaRPr lang="en-US" dirty="0"/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Receiving	Shipping	Testing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Department	Department	Department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</a:t>
            </a:r>
            <a:r>
              <a:rPr lang="en-US" dirty="0" smtClean="0"/>
              <a:t>(4)	(5)	(6)</a:t>
            </a:r>
            <a:endParaRPr lang="en-US" dirty="0"/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120696" y="6520769"/>
            <a:ext cx="8755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/>
              <a:t>Figure </a:t>
            </a:r>
            <a:r>
              <a:rPr lang="en-US" sz="1200" dirty="0">
                <a:solidFill>
                  <a:srgbClr val="255898"/>
                </a:solidFill>
              </a:rPr>
              <a:t>9.5</a:t>
            </a:r>
          </a:p>
        </p:txBody>
      </p:sp>
      <p:sp>
        <p:nvSpPr>
          <p:cNvPr id="100374" name="Rectangle 22"/>
          <p:cNvSpPr>
            <a:spLocks noChangeArrowheads="1"/>
          </p:cNvSpPr>
          <p:nvPr/>
        </p:nvSpPr>
        <p:spPr bwMode="auto">
          <a:xfrm>
            <a:off x="1635125" y="2355850"/>
            <a:ext cx="574357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Assembly	Painting	Machine Shop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Department	Department	Department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</a:t>
            </a:r>
            <a:r>
              <a:rPr lang="en-US" dirty="0" smtClean="0"/>
              <a:t>(1)	(2)	(3)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48848" y="2651511"/>
            <a:ext cx="0" cy="2201091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2990" y="3169354"/>
            <a:ext cx="86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Assume: 20 feet between center of each room</a:t>
            </a:r>
            <a:endParaRPr lang="en-US" sz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358390" y="5457008"/>
            <a:ext cx="2194560" cy="0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2" grpId="0" autoUpdateAnimBg="0"/>
      <p:bldP spid="10037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 Layout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442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Answer the following questions for a 60 by 40 foot facility divided into 6 equal sections with the loads per week movement charts below. Assume the cost for each move is 3 dollars. Traffic never flows diagonally.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is the optimal arrangement of rooms?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is the expected cost?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87" y="4474662"/>
            <a:ext cx="4231882" cy="2199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73075"/>
            <a:ext cx="3420155" cy="22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2"/>
          <p:cNvGrpSpPr>
            <a:grpSpLocks/>
          </p:cNvGrpSpPr>
          <p:nvPr/>
        </p:nvGrpSpPr>
        <p:grpSpPr bwMode="auto">
          <a:xfrm>
            <a:off x="2726418" y="2005012"/>
            <a:ext cx="5873750" cy="4732338"/>
            <a:chOff x="1024" y="972"/>
            <a:chExt cx="3700" cy="2981"/>
          </a:xfrm>
        </p:grpSpPr>
        <p:sp>
          <p:nvSpPr>
            <p:cNvPr id="87046" name="Rectangle 3"/>
            <p:cNvSpPr>
              <a:spLocks noChangeArrowheads="1"/>
            </p:cNvSpPr>
            <p:nvPr/>
          </p:nvSpPr>
          <p:spPr bwMode="auto">
            <a:xfrm>
              <a:off x="1030" y="972"/>
              <a:ext cx="3372" cy="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spcAft>
                  <a:spcPct val="250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  <a:r>
                <a:rPr lang="en-US" dirty="0" smtClean="0"/>
                <a:t>Room 1</a:t>
              </a:r>
              <a:r>
                <a:rPr lang="en-US" dirty="0"/>
                <a:t>	</a:t>
              </a:r>
              <a:r>
                <a:rPr lang="en-US" dirty="0" smtClean="0"/>
                <a:t>Room 2</a:t>
              </a:r>
              <a:r>
                <a:rPr lang="en-US" dirty="0"/>
                <a:t>	</a:t>
              </a:r>
              <a:r>
                <a:rPr lang="en-US" dirty="0" smtClean="0"/>
                <a:t>Room 3</a:t>
              </a:r>
              <a:endParaRPr lang="en-US" dirty="0"/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spcAft>
                  <a:spcPct val="450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spcAft>
                  <a:spcPct val="295000"/>
                </a:spcAft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</a:p>
            <a:p>
              <a:pPr>
                <a:lnSpc>
                  <a:spcPct val="85000"/>
                </a:lnSpc>
                <a:tabLst>
                  <a:tab pos="863600" algn="ctr"/>
                  <a:tab pos="2768600" algn="ctr"/>
                  <a:tab pos="4762500" algn="ctr"/>
                </a:tabLst>
              </a:pPr>
              <a:r>
                <a:rPr lang="en-US" dirty="0"/>
                <a:t>	</a:t>
              </a:r>
              <a:r>
                <a:rPr lang="en-US" dirty="0" smtClean="0"/>
                <a:t>Room 4</a:t>
              </a:r>
              <a:r>
                <a:rPr lang="en-US" dirty="0"/>
                <a:t>	</a:t>
              </a:r>
              <a:r>
                <a:rPr lang="en-US" dirty="0" smtClean="0"/>
                <a:t>Room 5</a:t>
              </a:r>
              <a:r>
                <a:rPr lang="en-US" dirty="0"/>
                <a:t>	</a:t>
              </a:r>
              <a:r>
                <a:rPr lang="en-US" dirty="0" smtClean="0"/>
                <a:t>Room 6</a:t>
              </a:r>
              <a:endParaRPr lang="en-US" dirty="0"/>
            </a:p>
          </p:txBody>
        </p:sp>
        <p:grpSp>
          <p:nvGrpSpPr>
            <p:cNvPr id="87047" name="Group 4"/>
            <p:cNvGrpSpPr>
              <a:grpSpLocks/>
            </p:cNvGrpSpPr>
            <p:nvPr/>
          </p:nvGrpSpPr>
          <p:grpSpPr bwMode="auto">
            <a:xfrm>
              <a:off x="1024" y="1208"/>
              <a:ext cx="3700" cy="2464"/>
              <a:chOff x="1024" y="1208"/>
              <a:chExt cx="3700" cy="2464"/>
            </a:xfrm>
          </p:grpSpPr>
          <p:sp>
            <p:nvSpPr>
              <p:cNvPr id="100357" name="Rectangle 5"/>
              <p:cNvSpPr>
                <a:spLocks noChangeArrowheads="1"/>
              </p:cNvSpPr>
              <p:nvPr/>
            </p:nvSpPr>
            <p:spPr bwMode="auto">
              <a:xfrm>
                <a:off x="1024" y="1208"/>
                <a:ext cx="1232" cy="1232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358" name="Rectangle 6"/>
              <p:cNvSpPr>
                <a:spLocks noChangeArrowheads="1"/>
              </p:cNvSpPr>
              <p:nvPr/>
            </p:nvSpPr>
            <p:spPr bwMode="auto">
              <a:xfrm>
                <a:off x="1024" y="2440"/>
                <a:ext cx="1232" cy="12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359" name="Rectangle 7"/>
              <p:cNvSpPr>
                <a:spLocks noChangeArrowheads="1"/>
              </p:cNvSpPr>
              <p:nvPr/>
            </p:nvSpPr>
            <p:spPr bwMode="auto">
              <a:xfrm>
                <a:off x="2260" y="1208"/>
                <a:ext cx="1232" cy="1232"/>
              </a:xfrm>
              <a:prstGeom prst="rect">
                <a:avLst/>
              </a:prstGeom>
              <a:solidFill>
                <a:srgbClr val="EA8074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059" name="Rectangle 8"/>
              <p:cNvSpPr>
                <a:spLocks noChangeArrowheads="1"/>
              </p:cNvSpPr>
              <p:nvPr/>
            </p:nvSpPr>
            <p:spPr bwMode="auto">
              <a:xfrm>
                <a:off x="3492" y="2440"/>
                <a:ext cx="1232" cy="1232"/>
              </a:xfrm>
              <a:prstGeom prst="rect">
                <a:avLst/>
              </a:prstGeom>
              <a:solidFill>
                <a:srgbClr val="BDD6A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60" name="Rectangle 9"/>
              <p:cNvSpPr>
                <a:spLocks noChangeArrowheads="1"/>
              </p:cNvSpPr>
              <p:nvPr/>
            </p:nvSpPr>
            <p:spPr bwMode="auto">
              <a:xfrm>
                <a:off x="2260" y="2440"/>
                <a:ext cx="1232" cy="12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7061" name="Rectangle 10"/>
              <p:cNvSpPr>
                <a:spLocks noChangeArrowheads="1"/>
              </p:cNvSpPr>
              <p:nvPr/>
            </p:nvSpPr>
            <p:spPr bwMode="auto">
              <a:xfrm>
                <a:off x="3492" y="1208"/>
                <a:ext cx="1232" cy="1232"/>
              </a:xfrm>
              <a:prstGeom prst="rect">
                <a:avLst/>
              </a:prstGeom>
              <a:solidFill>
                <a:srgbClr val="24BDB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87042" name="Rectangle 19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 Layout </a:t>
            </a:r>
            <a:r>
              <a:rPr lang="en-US" dirty="0" smtClean="0">
                <a:latin typeface="Arial" charset="0"/>
                <a:cs typeface="Arial" charset="0"/>
              </a:rPr>
              <a:t>– Revised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2716893" y="4768990"/>
            <a:ext cx="5595938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endParaRPr lang="en-US" dirty="0"/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</a:t>
            </a:r>
            <a:r>
              <a:rPr lang="en-US" dirty="0" smtClean="0"/>
              <a:t>Painting</a:t>
            </a:r>
            <a:r>
              <a:rPr lang="en-US" dirty="0"/>
              <a:t>	</a:t>
            </a:r>
            <a:r>
              <a:rPr lang="en-US" dirty="0" smtClean="0"/>
              <a:t>Receiving</a:t>
            </a:r>
            <a:r>
              <a:rPr lang="en-US" dirty="0"/>
              <a:t>	</a:t>
            </a:r>
            <a:r>
              <a:rPr lang="en-US" dirty="0" smtClean="0"/>
              <a:t>Shipping</a:t>
            </a:r>
            <a:endParaRPr lang="en-US" dirty="0"/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Department	Department	Department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		</a:t>
            </a:r>
          </a:p>
        </p:txBody>
      </p:sp>
      <p:sp>
        <p:nvSpPr>
          <p:cNvPr id="100374" name="Rectangle 22"/>
          <p:cNvSpPr>
            <a:spLocks noChangeArrowheads="1"/>
          </p:cNvSpPr>
          <p:nvPr/>
        </p:nvSpPr>
        <p:spPr bwMode="auto">
          <a:xfrm>
            <a:off x="2735943" y="2957512"/>
            <a:ext cx="574357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Assembly	</a:t>
            </a:r>
            <a:r>
              <a:rPr lang="en-US" dirty="0" smtClean="0"/>
              <a:t>Machine Shop</a:t>
            </a:r>
            <a:r>
              <a:rPr lang="en-US" dirty="0"/>
              <a:t>	</a:t>
            </a:r>
            <a:r>
              <a:rPr lang="en-US" dirty="0" smtClean="0"/>
              <a:t>Testing</a:t>
            </a:r>
            <a:endParaRPr lang="en-US" dirty="0"/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Department	Department	Department</a:t>
            </a:r>
          </a:p>
          <a:p>
            <a:pPr>
              <a:lnSpc>
                <a:spcPct val="85000"/>
              </a:lnSpc>
              <a:tabLst>
                <a:tab pos="863600" algn="ctr"/>
                <a:tab pos="2768600" algn="ctr"/>
                <a:tab pos="4762500" algn="ctr"/>
              </a:tabLst>
            </a:pPr>
            <a:r>
              <a:rPr lang="en-US" dirty="0"/>
              <a:t>			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1212" t="-1" r="6377" b="6684"/>
          <a:stretch/>
        </p:blipFill>
        <p:spPr>
          <a:xfrm>
            <a:off x="141333" y="1493607"/>
            <a:ext cx="2508918" cy="18766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5554" y="4917345"/>
            <a:ext cx="2495478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1600" dirty="0" smtClean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movement = 11,460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cost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 $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34,380 </a:t>
            </a:r>
          </a:p>
        </p:txBody>
      </p:sp>
    </p:spTree>
    <p:extLst>
      <p:ext uri="{BB962C8B-B14F-4D97-AF65-F5344CB8AC3E}">
        <p14:creationId xmlns:p14="http://schemas.microsoft.com/office/powerpoint/2010/main" val="48679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Layout 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Higher </a:t>
            </a:r>
            <a:r>
              <a:rPr lang="en-US" dirty="0">
                <a:solidFill>
                  <a:srgbClr val="FF0000"/>
                </a:solidFill>
              </a:rPr>
              <a:t>utilization</a:t>
            </a:r>
            <a:r>
              <a:rPr lang="en-US" dirty="0"/>
              <a:t> of space, equipment, and people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Improved </a:t>
            </a:r>
            <a:r>
              <a:rPr lang="en-US" dirty="0">
                <a:solidFill>
                  <a:srgbClr val="FF0000"/>
                </a:solidFill>
              </a:rPr>
              <a:t>flow</a:t>
            </a:r>
            <a:r>
              <a:rPr lang="en-US" dirty="0"/>
              <a:t> of information, materials, or people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Improved employee </a:t>
            </a:r>
            <a:r>
              <a:rPr lang="en-US" dirty="0">
                <a:solidFill>
                  <a:srgbClr val="FF0000"/>
                </a:solidFill>
              </a:rPr>
              <a:t>morale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safer</a:t>
            </a:r>
            <a:r>
              <a:rPr lang="en-US" dirty="0"/>
              <a:t> working conditions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/>
              <a:t>Improved customer/client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Flexibility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Work Cells</a:t>
            </a:r>
          </a:p>
        </p:txBody>
      </p:sp>
      <p:sp>
        <p:nvSpPr>
          <p:cNvPr id="10547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Reorganizes people and machines into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groups to focus </a:t>
            </a:r>
            <a:r>
              <a:rPr lang="en-US" dirty="0">
                <a:latin typeface="Arial" charset="0"/>
                <a:cs typeface="Arial" charset="0"/>
              </a:rPr>
              <a:t>on single products or product groups</a:t>
            </a:r>
          </a:p>
          <a:p>
            <a:r>
              <a:rPr lang="en-US" dirty="0">
                <a:latin typeface="Arial" charset="0"/>
                <a:cs typeface="Arial" charset="0"/>
              </a:rPr>
              <a:t>Group technology identifies products that have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similar characteristics </a:t>
            </a:r>
            <a:r>
              <a:rPr lang="en-US" dirty="0">
                <a:latin typeface="Arial" charset="0"/>
                <a:cs typeface="Arial" charset="0"/>
              </a:rPr>
              <a:t>for particular cells</a:t>
            </a:r>
          </a:p>
          <a:p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Volume</a:t>
            </a:r>
            <a:r>
              <a:rPr lang="en-US" dirty="0">
                <a:latin typeface="Arial" charset="0"/>
                <a:cs typeface="Arial" charset="0"/>
              </a:rPr>
              <a:t> must justify cells</a:t>
            </a:r>
          </a:p>
          <a:p>
            <a:r>
              <a:rPr lang="en-US" dirty="0">
                <a:latin typeface="Arial" charset="0"/>
                <a:cs typeface="Arial" charset="0"/>
              </a:rPr>
              <a:t>Cells can be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reconfigured</a:t>
            </a:r>
            <a:r>
              <a:rPr lang="en-US" dirty="0">
                <a:latin typeface="Arial" charset="0"/>
                <a:cs typeface="Arial" charset="0"/>
              </a:rPr>
              <a:t> as designs or volume changes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Improving Layouts Using Work Cells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1879" name="Rectangle 23"/>
          <p:cNvSpPr>
            <a:spLocks noChangeArrowheads="1"/>
          </p:cNvSpPr>
          <p:nvPr/>
        </p:nvSpPr>
        <p:spPr bwMode="auto">
          <a:xfrm>
            <a:off x="1241425" y="4383088"/>
            <a:ext cx="2768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Current layout - workers in small closed areas. </a:t>
            </a:r>
          </a:p>
        </p:txBody>
      </p:sp>
      <p:sp>
        <p:nvSpPr>
          <p:cNvPr id="121880" name="Rectangle 24"/>
          <p:cNvSpPr>
            <a:spLocks noChangeArrowheads="1"/>
          </p:cNvSpPr>
          <p:nvPr/>
        </p:nvSpPr>
        <p:spPr bwMode="auto">
          <a:xfrm>
            <a:off x="4860925" y="5145088"/>
            <a:ext cx="35115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Improved layout - cross-trained workers can assist each other. May be able to add a third worker as additional output is needed.</a:t>
            </a:r>
          </a:p>
        </p:txBody>
      </p:sp>
      <p:grpSp>
        <p:nvGrpSpPr>
          <p:cNvPr id="121881" name="Group 25"/>
          <p:cNvGrpSpPr>
            <a:grpSpLocks/>
          </p:cNvGrpSpPr>
          <p:nvPr/>
        </p:nvGrpSpPr>
        <p:grpSpPr bwMode="auto">
          <a:xfrm>
            <a:off x="5210175" y="2946400"/>
            <a:ext cx="2819400" cy="2066925"/>
            <a:chOff x="3330" y="1872"/>
            <a:chExt cx="1776" cy="1302"/>
          </a:xfrm>
        </p:grpSpPr>
        <p:grpSp>
          <p:nvGrpSpPr>
            <p:cNvPr id="111644" name="Group 26"/>
            <p:cNvGrpSpPr>
              <a:grpSpLocks/>
            </p:cNvGrpSpPr>
            <p:nvPr/>
          </p:nvGrpSpPr>
          <p:grpSpPr bwMode="auto">
            <a:xfrm rot="-3568790">
              <a:off x="3924" y="2356"/>
              <a:ext cx="198" cy="230"/>
              <a:chOff x="1186" y="2402"/>
              <a:chExt cx="198" cy="230"/>
            </a:xfrm>
          </p:grpSpPr>
          <p:sp>
            <p:nvSpPr>
              <p:cNvPr id="111660" name="Oval 27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61" name="Oval 28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62" name="Freeform 29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63" name="Oval 30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11645" name="Rectangle 31"/>
            <p:cNvSpPr>
              <a:spLocks noChangeArrowheads="1"/>
            </p:cNvSpPr>
            <p:nvPr/>
          </p:nvSpPr>
          <p:spPr bwMode="auto">
            <a:xfrm>
              <a:off x="3330" y="1872"/>
              <a:ext cx="192" cy="364"/>
            </a:xfrm>
            <a:prstGeom prst="rect">
              <a:avLst/>
            </a:prstGeom>
            <a:solidFill>
              <a:srgbClr val="BDD6AE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46" name="Rectangle 32"/>
            <p:cNvSpPr>
              <a:spLocks noChangeArrowheads="1"/>
            </p:cNvSpPr>
            <p:nvPr/>
          </p:nvSpPr>
          <p:spPr bwMode="auto">
            <a:xfrm>
              <a:off x="4914" y="1872"/>
              <a:ext cx="192" cy="364"/>
            </a:xfrm>
            <a:prstGeom prst="rect">
              <a:avLst/>
            </a:prstGeom>
            <a:solidFill>
              <a:srgbClr val="BDD6AE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47" name="Oval 33"/>
            <p:cNvSpPr>
              <a:spLocks noChangeArrowheads="1"/>
            </p:cNvSpPr>
            <p:nvPr/>
          </p:nvSpPr>
          <p:spPr bwMode="auto">
            <a:xfrm>
              <a:off x="3894" y="2606"/>
              <a:ext cx="198" cy="208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48" name="Oval 34"/>
            <p:cNvSpPr>
              <a:spLocks noChangeArrowheads="1"/>
            </p:cNvSpPr>
            <p:nvPr/>
          </p:nvSpPr>
          <p:spPr bwMode="auto">
            <a:xfrm>
              <a:off x="3428" y="2266"/>
              <a:ext cx="198" cy="214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49" name="Oval 35"/>
            <p:cNvSpPr>
              <a:spLocks noChangeArrowheads="1"/>
            </p:cNvSpPr>
            <p:nvPr/>
          </p:nvSpPr>
          <p:spPr bwMode="auto">
            <a:xfrm>
              <a:off x="3626" y="2474"/>
              <a:ext cx="198" cy="214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111650" name="Group 36"/>
            <p:cNvGrpSpPr>
              <a:grpSpLocks/>
            </p:cNvGrpSpPr>
            <p:nvPr/>
          </p:nvGrpSpPr>
          <p:grpSpPr bwMode="auto">
            <a:xfrm rot="-8306482">
              <a:off x="4416" y="2306"/>
              <a:ext cx="198" cy="230"/>
              <a:chOff x="1186" y="2402"/>
              <a:chExt cx="198" cy="230"/>
            </a:xfrm>
          </p:grpSpPr>
          <p:sp>
            <p:nvSpPr>
              <p:cNvPr id="111656" name="Oval 37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57" name="Oval 38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58" name="Freeform 39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59" name="Oval 40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11651" name="Oval 41"/>
            <p:cNvSpPr>
              <a:spLocks noChangeArrowheads="1"/>
            </p:cNvSpPr>
            <p:nvPr/>
          </p:nvSpPr>
          <p:spPr bwMode="auto">
            <a:xfrm>
              <a:off x="4608" y="2474"/>
              <a:ext cx="198" cy="208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52" name="Oval 42"/>
            <p:cNvSpPr>
              <a:spLocks noChangeArrowheads="1"/>
            </p:cNvSpPr>
            <p:nvPr/>
          </p:nvSpPr>
          <p:spPr bwMode="auto">
            <a:xfrm>
              <a:off x="4342" y="2608"/>
              <a:ext cx="198" cy="208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53" name="Oval 43"/>
            <p:cNvSpPr>
              <a:spLocks noChangeArrowheads="1"/>
            </p:cNvSpPr>
            <p:nvPr/>
          </p:nvSpPr>
          <p:spPr bwMode="auto">
            <a:xfrm>
              <a:off x="4820" y="2258"/>
              <a:ext cx="198" cy="208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54" name="Freeform 44"/>
            <p:cNvSpPr>
              <a:spLocks/>
            </p:cNvSpPr>
            <p:nvPr/>
          </p:nvSpPr>
          <p:spPr bwMode="auto">
            <a:xfrm>
              <a:off x="3958" y="2660"/>
              <a:ext cx="510" cy="514"/>
            </a:xfrm>
            <a:custGeom>
              <a:avLst/>
              <a:gdLst>
                <a:gd name="T0" fmla="*/ 0 w 510"/>
                <a:gd name="T1" fmla="*/ 236 h 514"/>
                <a:gd name="T2" fmla="*/ 0 w 510"/>
                <a:gd name="T3" fmla="*/ 514 h 514"/>
                <a:gd name="T4" fmla="*/ 510 w 510"/>
                <a:gd name="T5" fmla="*/ 514 h 514"/>
                <a:gd name="T6" fmla="*/ 510 w 510"/>
                <a:gd name="T7" fmla="*/ 240 h 514"/>
                <a:gd name="T8" fmla="*/ 350 w 510"/>
                <a:gd name="T9" fmla="*/ 142 h 514"/>
                <a:gd name="T10" fmla="*/ 350 w 510"/>
                <a:gd name="T11" fmla="*/ 0 h 514"/>
                <a:gd name="T12" fmla="*/ 160 w 510"/>
                <a:gd name="T13" fmla="*/ 0 h 514"/>
                <a:gd name="T14" fmla="*/ 160 w 510"/>
                <a:gd name="T15" fmla="*/ 142 h 514"/>
                <a:gd name="T16" fmla="*/ 0 w 510"/>
                <a:gd name="T17" fmla="*/ 236 h 5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10"/>
                <a:gd name="T28" fmla="*/ 0 h 514"/>
                <a:gd name="T29" fmla="*/ 510 w 510"/>
                <a:gd name="T30" fmla="*/ 514 h 5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10" h="514">
                  <a:moveTo>
                    <a:pt x="0" y="236"/>
                  </a:moveTo>
                  <a:lnTo>
                    <a:pt x="0" y="514"/>
                  </a:lnTo>
                  <a:lnTo>
                    <a:pt x="510" y="514"/>
                  </a:lnTo>
                  <a:lnTo>
                    <a:pt x="510" y="240"/>
                  </a:lnTo>
                  <a:lnTo>
                    <a:pt x="350" y="142"/>
                  </a:lnTo>
                  <a:lnTo>
                    <a:pt x="350" y="0"/>
                  </a:lnTo>
                  <a:lnTo>
                    <a:pt x="160" y="0"/>
                  </a:lnTo>
                  <a:lnTo>
                    <a:pt x="160" y="142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BDD6AE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55" name="Freeform 45"/>
            <p:cNvSpPr>
              <a:spLocks/>
            </p:cNvSpPr>
            <p:nvPr/>
          </p:nvSpPr>
          <p:spPr bwMode="auto">
            <a:xfrm>
              <a:off x="3430" y="2144"/>
              <a:ext cx="1580" cy="597"/>
            </a:xfrm>
            <a:custGeom>
              <a:avLst/>
              <a:gdLst>
                <a:gd name="T0" fmla="*/ 0 w 1580"/>
                <a:gd name="T1" fmla="*/ 0 h 597"/>
                <a:gd name="T2" fmla="*/ 66 w 1580"/>
                <a:gd name="T3" fmla="*/ 214 h 597"/>
                <a:gd name="T4" fmla="*/ 288 w 1580"/>
                <a:gd name="T5" fmla="*/ 442 h 597"/>
                <a:gd name="T6" fmla="*/ 570 w 1580"/>
                <a:gd name="T7" fmla="*/ 570 h 597"/>
                <a:gd name="T8" fmla="*/ 786 w 1580"/>
                <a:gd name="T9" fmla="*/ 596 h 597"/>
                <a:gd name="T10" fmla="*/ 1022 w 1580"/>
                <a:gd name="T11" fmla="*/ 566 h 597"/>
                <a:gd name="T12" fmla="*/ 1296 w 1580"/>
                <a:gd name="T13" fmla="*/ 432 h 597"/>
                <a:gd name="T14" fmla="*/ 1490 w 1580"/>
                <a:gd name="T15" fmla="*/ 228 h 597"/>
                <a:gd name="T16" fmla="*/ 1580 w 1580"/>
                <a:gd name="T17" fmla="*/ 2 h 5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0"/>
                <a:gd name="T28" fmla="*/ 0 h 597"/>
                <a:gd name="T29" fmla="*/ 1580 w 1580"/>
                <a:gd name="T30" fmla="*/ 597 h 5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0" h="597">
                  <a:moveTo>
                    <a:pt x="0" y="0"/>
                  </a:moveTo>
                  <a:cubicBezTo>
                    <a:pt x="9" y="70"/>
                    <a:pt x="18" y="140"/>
                    <a:pt x="66" y="214"/>
                  </a:cubicBezTo>
                  <a:cubicBezTo>
                    <a:pt x="114" y="288"/>
                    <a:pt x="204" y="383"/>
                    <a:pt x="288" y="442"/>
                  </a:cubicBezTo>
                  <a:cubicBezTo>
                    <a:pt x="372" y="501"/>
                    <a:pt x="487" y="544"/>
                    <a:pt x="570" y="570"/>
                  </a:cubicBezTo>
                  <a:cubicBezTo>
                    <a:pt x="653" y="596"/>
                    <a:pt x="711" y="597"/>
                    <a:pt x="786" y="596"/>
                  </a:cubicBezTo>
                  <a:cubicBezTo>
                    <a:pt x="861" y="595"/>
                    <a:pt x="937" y="593"/>
                    <a:pt x="1022" y="566"/>
                  </a:cubicBezTo>
                  <a:cubicBezTo>
                    <a:pt x="1107" y="539"/>
                    <a:pt x="1218" y="488"/>
                    <a:pt x="1296" y="432"/>
                  </a:cubicBezTo>
                  <a:cubicBezTo>
                    <a:pt x="1374" y="376"/>
                    <a:pt x="1443" y="300"/>
                    <a:pt x="1490" y="228"/>
                  </a:cubicBezTo>
                  <a:cubicBezTo>
                    <a:pt x="1537" y="156"/>
                    <a:pt x="1561" y="49"/>
                    <a:pt x="1580" y="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21902" name="Rectangle 46"/>
          <p:cNvSpPr>
            <a:spLocks noChangeArrowheads="1"/>
          </p:cNvSpPr>
          <p:nvPr/>
        </p:nvSpPr>
        <p:spPr bwMode="auto">
          <a:xfrm>
            <a:off x="149226" y="6513876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>
                <a:solidFill>
                  <a:srgbClr val="255898"/>
                </a:solidFill>
              </a:rPr>
              <a:t>9.9 (a)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377950" y="3098800"/>
            <a:ext cx="2362200" cy="1108075"/>
            <a:chOff x="1276360" y="2794000"/>
            <a:chExt cx="2362190" cy="1108075"/>
          </a:xfrm>
        </p:grpSpPr>
        <p:sp>
          <p:nvSpPr>
            <p:cNvPr id="111623" name="Rectangle 4"/>
            <p:cNvSpPr>
              <a:spLocks noChangeArrowheads="1"/>
            </p:cNvSpPr>
            <p:nvPr/>
          </p:nvSpPr>
          <p:spPr bwMode="auto">
            <a:xfrm>
              <a:off x="2019300" y="3165475"/>
              <a:ext cx="882650" cy="384175"/>
            </a:xfrm>
            <a:prstGeom prst="rect">
              <a:avLst/>
            </a:prstGeom>
            <a:solidFill>
              <a:srgbClr val="BDD6AE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111624" name="Group 14"/>
            <p:cNvGrpSpPr>
              <a:grpSpLocks/>
            </p:cNvGrpSpPr>
            <p:nvPr/>
          </p:nvGrpSpPr>
          <p:grpSpPr bwMode="auto">
            <a:xfrm flipH="1">
              <a:off x="2971800" y="3178175"/>
              <a:ext cx="314325" cy="365125"/>
              <a:chOff x="1186" y="2402"/>
              <a:chExt cx="198" cy="230"/>
            </a:xfrm>
          </p:grpSpPr>
          <p:sp>
            <p:nvSpPr>
              <p:cNvPr id="111640" name="Oval 15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41" name="Oval 16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42" name="Freeform 17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43" name="Oval 18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11625" name="Oval 19"/>
            <p:cNvSpPr>
              <a:spLocks noChangeArrowheads="1"/>
            </p:cNvSpPr>
            <p:nvPr/>
          </p:nvSpPr>
          <p:spPr bwMode="auto">
            <a:xfrm flipH="1">
              <a:off x="3136900" y="2794000"/>
              <a:ext cx="314325" cy="33972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26" name="Oval 20"/>
            <p:cNvSpPr>
              <a:spLocks noChangeArrowheads="1"/>
            </p:cNvSpPr>
            <p:nvPr/>
          </p:nvSpPr>
          <p:spPr bwMode="auto">
            <a:xfrm flipH="1">
              <a:off x="3149600" y="3562350"/>
              <a:ext cx="314325" cy="33972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27" name="Oval 21"/>
            <p:cNvSpPr>
              <a:spLocks noChangeArrowheads="1"/>
            </p:cNvSpPr>
            <p:nvPr/>
          </p:nvSpPr>
          <p:spPr bwMode="auto">
            <a:xfrm flipH="1">
              <a:off x="3324225" y="3171825"/>
              <a:ext cx="314325" cy="33972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628" name="TextBox 1"/>
            <p:cNvSpPr txBox="1">
              <a:spLocks noChangeArrowheads="1"/>
            </p:cNvSpPr>
            <p:nvPr/>
          </p:nvSpPr>
          <p:spPr bwMode="auto">
            <a:xfrm>
              <a:off x="2002368" y="3183580"/>
              <a:ext cx="9144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sz="1600" dirty="0"/>
                <a:t>Material</a:t>
              </a:r>
            </a:p>
          </p:txBody>
        </p:sp>
        <p:grpSp>
          <p:nvGrpSpPr>
            <p:cNvPr id="111629" name="Group 7"/>
            <p:cNvGrpSpPr>
              <a:grpSpLocks/>
            </p:cNvGrpSpPr>
            <p:nvPr/>
          </p:nvGrpSpPr>
          <p:grpSpPr bwMode="auto">
            <a:xfrm>
              <a:off x="1276360" y="2794000"/>
              <a:ext cx="874183" cy="1108075"/>
              <a:chOff x="1403350" y="2794000"/>
              <a:chExt cx="874183" cy="1108075"/>
            </a:xfrm>
          </p:grpSpPr>
          <p:grpSp>
            <p:nvGrpSpPr>
              <p:cNvPr id="111631" name="Group 5"/>
              <p:cNvGrpSpPr>
                <a:grpSpLocks/>
              </p:cNvGrpSpPr>
              <p:nvPr/>
            </p:nvGrpSpPr>
            <p:grpSpPr bwMode="auto">
              <a:xfrm>
                <a:off x="1755775" y="3178175"/>
                <a:ext cx="314325" cy="365125"/>
                <a:chOff x="1186" y="2402"/>
                <a:chExt cx="198" cy="230"/>
              </a:xfrm>
            </p:grpSpPr>
            <p:sp>
              <p:nvSpPr>
                <p:cNvPr id="111636" name="Oval 6"/>
                <p:cNvSpPr>
                  <a:spLocks noChangeArrowheads="1"/>
                </p:cNvSpPr>
                <p:nvPr/>
              </p:nvSpPr>
              <p:spPr bwMode="auto">
                <a:xfrm>
                  <a:off x="1186" y="2588"/>
                  <a:ext cx="46" cy="36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637" name="Oval 7"/>
                <p:cNvSpPr>
                  <a:spLocks noChangeArrowheads="1"/>
                </p:cNvSpPr>
                <p:nvPr/>
              </p:nvSpPr>
              <p:spPr bwMode="auto">
                <a:xfrm>
                  <a:off x="1192" y="2420"/>
                  <a:ext cx="46" cy="40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638" name="Freeform 8"/>
                <p:cNvSpPr>
                  <a:spLocks/>
                </p:cNvSpPr>
                <p:nvPr/>
              </p:nvSpPr>
              <p:spPr bwMode="auto">
                <a:xfrm>
                  <a:off x="1226" y="2402"/>
                  <a:ext cx="158" cy="230"/>
                </a:xfrm>
                <a:custGeom>
                  <a:avLst/>
                  <a:gdLst>
                    <a:gd name="T0" fmla="*/ 2 w 158"/>
                    <a:gd name="T1" fmla="*/ 14 h 230"/>
                    <a:gd name="T2" fmla="*/ 24 w 158"/>
                    <a:gd name="T3" fmla="*/ 0 h 230"/>
                    <a:gd name="T4" fmla="*/ 64 w 158"/>
                    <a:gd name="T5" fmla="*/ 0 h 230"/>
                    <a:gd name="T6" fmla="*/ 92 w 158"/>
                    <a:gd name="T7" fmla="*/ 4 h 230"/>
                    <a:gd name="T8" fmla="*/ 118 w 158"/>
                    <a:gd name="T9" fmla="*/ 16 h 230"/>
                    <a:gd name="T10" fmla="*/ 140 w 158"/>
                    <a:gd name="T11" fmla="*/ 40 h 230"/>
                    <a:gd name="T12" fmla="*/ 158 w 158"/>
                    <a:gd name="T13" fmla="*/ 72 h 230"/>
                    <a:gd name="T14" fmla="*/ 158 w 158"/>
                    <a:gd name="T15" fmla="*/ 150 h 230"/>
                    <a:gd name="T16" fmla="*/ 140 w 158"/>
                    <a:gd name="T17" fmla="*/ 194 h 230"/>
                    <a:gd name="T18" fmla="*/ 106 w 158"/>
                    <a:gd name="T19" fmla="*/ 214 h 230"/>
                    <a:gd name="T20" fmla="*/ 78 w 158"/>
                    <a:gd name="T21" fmla="*/ 224 h 230"/>
                    <a:gd name="T22" fmla="*/ 32 w 158"/>
                    <a:gd name="T23" fmla="*/ 230 h 230"/>
                    <a:gd name="T24" fmla="*/ 0 w 158"/>
                    <a:gd name="T25" fmla="*/ 222 h 230"/>
                    <a:gd name="T26" fmla="*/ 0 w 158"/>
                    <a:gd name="T27" fmla="*/ 182 h 230"/>
                    <a:gd name="T28" fmla="*/ 56 w 158"/>
                    <a:gd name="T29" fmla="*/ 184 h 230"/>
                    <a:gd name="T30" fmla="*/ 80 w 158"/>
                    <a:gd name="T31" fmla="*/ 168 h 230"/>
                    <a:gd name="T32" fmla="*/ 82 w 158"/>
                    <a:gd name="T33" fmla="*/ 64 h 230"/>
                    <a:gd name="T34" fmla="*/ 56 w 158"/>
                    <a:gd name="T35" fmla="*/ 48 h 230"/>
                    <a:gd name="T36" fmla="*/ 10 w 158"/>
                    <a:gd name="T37" fmla="*/ 48 h 230"/>
                    <a:gd name="T38" fmla="*/ 2 w 158"/>
                    <a:gd name="T39" fmla="*/ 14 h 2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8"/>
                    <a:gd name="T61" fmla="*/ 0 h 230"/>
                    <a:gd name="T62" fmla="*/ 158 w 158"/>
                    <a:gd name="T63" fmla="*/ 230 h 2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8" h="230">
                      <a:moveTo>
                        <a:pt x="2" y="14"/>
                      </a:moveTo>
                      <a:lnTo>
                        <a:pt x="24" y="0"/>
                      </a:lnTo>
                      <a:lnTo>
                        <a:pt x="64" y="0"/>
                      </a:lnTo>
                      <a:lnTo>
                        <a:pt x="92" y="4"/>
                      </a:lnTo>
                      <a:lnTo>
                        <a:pt x="118" y="16"/>
                      </a:lnTo>
                      <a:lnTo>
                        <a:pt x="140" y="40"/>
                      </a:lnTo>
                      <a:lnTo>
                        <a:pt x="158" y="72"/>
                      </a:lnTo>
                      <a:lnTo>
                        <a:pt x="158" y="150"/>
                      </a:lnTo>
                      <a:lnTo>
                        <a:pt x="140" y="194"/>
                      </a:lnTo>
                      <a:lnTo>
                        <a:pt x="106" y="214"/>
                      </a:lnTo>
                      <a:lnTo>
                        <a:pt x="78" y="224"/>
                      </a:lnTo>
                      <a:lnTo>
                        <a:pt x="32" y="230"/>
                      </a:lnTo>
                      <a:lnTo>
                        <a:pt x="0" y="222"/>
                      </a:lnTo>
                      <a:lnTo>
                        <a:pt x="0" y="182"/>
                      </a:lnTo>
                      <a:cubicBezTo>
                        <a:pt x="54" y="184"/>
                        <a:pt x="35" y="184"/>
                        <a:pt x="56" y="184"/>
                      </a:cubicBezTo>
                      <a:lnTo>
                        <a:pt x="80" y="168"/>
                      </a:lnTo>
                      <a:lnTo>
                        <a:pt x="82" y="64"/>
                      </a:lnTo>
                      <a:lnTo>
                        <a:pt x="56" y="48"/>
                      </a:lnTo>
                      <a:lnTo>
                        <a:pt x="10" y="48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solidFill>
                  <a:srgbClr val="175097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639" name="Oval 9"/>
                <p:cNvSpPr>
                  <a:spLocks noChangeArrowheads="1"/>
                </p:cNvSpPr>
                <p:nvPr/>
              </p:nvSpPr>
              <p:spPr bwMode="auto">
                <a:xfrm>
                  <a:off x="1278" y="2470"/>
                  <a:ext cx="94" cy="84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11632" name="Oval 10"/>
              <p:cNvSpPr>
                <a:spLocks noChangeArrowheads="1"/>
              </p:cNvSpPr>
              <p:nvPr/>
            </p:nvSpPr>
            <p:spPr bwMode="auto">
              <a:xfrm>
                <a:off x="1590675" y="2794000"/>
                <a:ext cx="314325" cy="339725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33" name="Oval 11"/>
              <p:cNvSpPr>
                <a:spLocks noChangeArrowheads="1"/>
              </p:cNvSpPr>
              <p:nvPr/>
            </p:nvSpPr>
            <p:spPr bwMode="auto">
              <a:xfrm>
                <a:off x="1577975" y="3562350"/>
                <a:ext cx="314325" cy="339725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634" name="Oval 12"/>
              <p:cNvSpPr>
                <a:spLocks noChangeArrowheads="1"/>
              </p:cNvSpPr>
              <p:nvPr/>
            </p:nvSpPr>
            <p:spPr bwMode="auto">
              <a:xfrm>
                <a:off x="1403350" y="3171825"/>
                <a:ext cx="314325" cy="339725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1549399" y="2874963"/>
                <a:ext cx="728660" cy="936625"/>
              </a:xfrm>
              <a:custGeom>
                <a:avLst/>
                <a:gdLst>
                  <a:gd name="connsiteX0" fmla="*/ 728145 w 728145"/>
                  <a:gd name="connsiteY0" fmla="*/ 677475 h 936979"/>
                  <a:gd name="connsiteX1" fmla="*/ 626545 w 728145"/>
                  <a:gd name="connsiteY1" fmla="*/ 834108 h 936979"/>
                  <a:gd name="connsiteX2" fmla="*/ 431812 w 728145"/>
                  <a:gd name="connsiteY2" fmla="*/ 935708 h 936979"/>
                  <a:gd name="connsiteX3" fmla="*/ 203212 w 728145"/>
                  <a:gd name="connsiteY3" fmla="*/ 880675 h 936979"/>
                  <a:gd name="connsiteX4" fmla="*/ 63512 w 728145"/>
                  <a:gd name="connsiteY4" fmla="*/ 732508 h 936979"/>
                  <a:gd name="connsiteX5" fmla="*/ 12 w 728145"/>
                  <a:gd name="connsiteY5" fmla="*/ 457341 h 936979"/>
                  <a:gd name="connsiteX6" fmla="*/ 67745 w 728145"/>
                  <a:gd name="connsiteY6" fmla="*/ 211808 h 936979"/>
                  <a:gd name="connsiteX7" fmla="*/ 220145 w 728145"/>
                  <a:gd name="connsiteY7" fmla="*/ 55175 h 936979"/>
                  <a:gd name="connsiteX8" fmla="*/ 389479 w 728145"/>
                  <a:gd name="connsiteY8" fmla="*/ 141 h 936979"/>
                  <a:gd name="connsiteX9" fmla="*/ 579979 w 728145"/>
                  <a:gd name="connsiteY9" fmla="*/ 67875 h 936979"/>
                  <a:gd name="connsiteX10" fmla="*/ 677345 w 728145"/>
                  <a:gd name="connsiteY10" fmla="*/ 169475 h 936979"/>
                  <a:gd name="connsiteX11" fmla="*/ 728145 w 728145"/>
                  <a:gd name="connsiteY11" fmla="*/ 279541 h 936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8145" h="936979">
                    <a:moveTo>
                      <a:pt x="728145" y="677475"/>
                    </a:moveTo>
                    <a:cubicBezTo>
                      <a:pt x="702039" y="734272"/>
                      <a:pt x="675934" y="791069"/>
                      <a:pt x="626545" y="834108"/>
                    </a:cubicBezTo>
                    <a:cubicBezTo>
                      <a:pt x="577156" y="877147"/>
                      <a:pt x="502367" y="927947"/>
                      <a:pt x="431812" y="935708"/>
                    </a:cubicBezTo>
                    <a:cubicBezTo>
                      <a:pt x="361256" y="943469"/>
                      <a:pt x="264595" y="914542"/>
                      <a:pt x="203212" y="880675"/>
                    </a:cubicBezTo>
                    <a:cubicBezTo>
                      <a:pt x="141829" y="846808"/>
                      <a:pt x="97379" y="803064"/>
                      <a:pt x="63512" y="732508"/>
                    </a:cubicBezTo>
                    <a:cubicBezTo>
                      <a:pt x="29645" y="661952"/>
                      <a:pt x="-693" y="544124"/>
                      <a:pt x="12" y="457341"/>
                    </a:cubicBezTo>
                    <a:cubicBezTo>
                      <a:pt x="717" y="370558"/>
                      <a:pt x="31056" y="278836"/>
                      <a:pt x="67745" y="211808"/>
                    </a:cubicBezTo>
                    <a:cubicBezTo>
                      <a:pt x="104434" y="144780"/>
                      <a:pt x="166523" y="90453"/>
                      <a:pt x="220145" y="55175"/>
                    </a:cubicBezTo>
                    <a:cubicBezTo>
                      <a:pt x="273767" y="19897"/>
                      <a:pt x="329507" y="-1976"/>
                      <a:pt x="389479" y="141"/>
                    </a:cubicBezTo>
                    <a:cubicBezTo>
                      <a:pt x="449451" y="2258"/>
                      <a:pt x="532001" y="39653"/>
                      <a:pt x="579979" y="67875"/>
                    </a:cubicBezTo>
                    <a:cubicBezTo>
                      <a:pt x="627957" y="96097"/>
                      <a:pt x="652651" y="134197"/>
                      <a:pt x="677345" y="169475"/>
                    </a:cubicBezTo>
                    <a:cubicBezTo>
                      <a:pt x="702039" y="204753"/>
                      <a:pt x="728145" y="279541"/>
                      <a:pt x="728145" y="279541"/>
                    </a:cubicBezTo>
                  </a:path>
                </a:pathLst>
              </a:custGeom>
              <a:ln w="38100" cmpd="sng">
                <a:solidFill>
                  <a:schemeClr val="tx1"/>
                </a:solidFill>
                <a:tailEnd type="triangle" w="med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  <p:sp>
          <p:nvSpPr>
            <p:cNvPr id="53" name="Freeform 52"/>
            <p:cNvSpPr/>
            <p:nvPr/>
          </p:nvSpPr>
          <p:spPr>
            <a:xfrm flipH="1">
              <a:off x="2759079" y="2874963"/>
              <a:ext cx="728660" cy="936625"/>
            </a:xfrm>
            <a:custGeom>
              <a:avLst/>
              <a:gdLst>
                <a:gd name="connsiteX0" fmla="*/ 728145 w 728145"/>
                <a:gd name="connsiteY0" fmla="*/ 677475 h 936979"/>
                <a:gd name="connsiteX1" fmla="*/ 626545 w 728145"/>
                <a:gd name="connsiteY1" fmla="*/ 834108 h 936979"/>
                <a:gd name="connsiteX2" fmla="*/ 431812 w 728145"/>
                <a:gd name="connsiteY2" fmla="*/ 935708 h 936979"/>
                <a:gd name="connsiteX3" fmla="*/ 203212 w 728145"/>
                <a:gd name="connsiteY3" fmla="*/ 880675 h 936979"/>
                <a:gd name="connsiteX4" fmla="*/ 63512 w 728145"/>
                <a:gd name="connsiteY4" fmla="*/ 732508 h 936979"/>
                <a:gd name="connsiteX5" fmla="*/ 12 w 728145"/>
                <a:gd name="connsiteY5" fmla="*/ 457341 h 936979"/>
                <a:gd name="connsiteX6" fmla="*/ 67745 w 728145"/>
                <a:gd name="connsiteY6" fmla="*/ 211808 h 936979"/>
                <a:gd name="connsiteX7" fmla="*/ 220145 w 728145"/>
                <a:gd name="connsiteY7" fmla="*/ 55175 h 936979"/>
                <a:gd name="connsiteX8" fmla="*/ 389479 w 728145"/>
                <a:gd name="connsiteY8" fmla="*/ 141 h 936979"/>
                <a:gd name="connsiteX9" fmla="*/ 579979 w 728145"/>
                <a:gd name="connsiteY9" fmla="*/ 67875 h 936979"/>
                <a:gd name="connsiteX10" fmla="*/ 677345 w 728145"/>
                <a:gd name="connsiteY10" fmla="*/ 169475 h 936979"/>
                <a:gd name="connsiteX11" fmla="*/ 728145 w 728145"/>
                <a:gd name="connsiteY11" fmla="*/ 279541 h 9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8145" h="936979">
                  <a:moveTo>
                    <a:pt x="728145" y="677475"/>
                  </a:moveTo>
                  <a:cubicBezTo>
                    <a:pt x="702039" y="734272"/>
                    <a:pt x="675934" y="791069"/>
                    <a:pt x="626545" y="834108"/>
                  </a:cubicBezTo>
                  <a:cubicBezTo>
                    <a:pt x="577156" y="877147"/>
                    <a:pt x="502367" y="927947"/>
                    <a:pt x="431812" y="935708"/>
                  </a:cubicBezTo>
                  <a:cubicBezTo>
                    <a:pt x="361256" y="943469"/>
                    <a:pt x="264595" y="914542"/>
                    <a:pt x="203212" y="880675"/>
                  </a:cubicBezTo>
                  <a:cubicBezTo>
                    <a:pt x="141829" y="846808"/>
                    <a:pt x="97379" y="803064"/>
                    <a:pt x="63512" y="732508"/>
                  </a:cubicBezTo>
                  <a:cubicBezTo>
                    <a:pt x="29645" y="661952"/>
                    <a:pt x="-693" y="544124"/>
                    <a:pt x="12" y="457341"/>
                  </a:cubicBezTo>
                  <a:cubicBezTo>
                    <a:pt x="717" y="370558"/>
                    <a:pt x="31056" y="278836"/>
                    <a:pt x="67745" y="211808"/>
                  </a:cubicBezTo>
                  <a:cubicBezTo>
                    <a:pt x="104434" y="144780"/>
                    <a:pt x="166523" y="90453"/>
                    <a:pt x="220145" y="55175"/>
                  </a:cubicBezTo>
                  <a:cubicBezTo>
                    <a:pt x="273767" y="19897"/>
                    <a:pt x="329507" y="-1976"/>
                    <a:pt x="389479" y="141"/>
                  </a:cubicBezTo>
                  <a:cubicBezTo>
                    <a:pt x="449451" y="2258"/>
                    <a:pt x="532001" y="39653"/>
                    <a:pt x="579979" y="67875"/>
                  </a:cubicBezTo>
                  <a:cubicBezTo>
                    <a:pt x="627957" y="96097"/>
                    <a:pt x="652651" y="134197"/>
                    <a:pt x="677345" y="169475"/>
                  </a:cubicBezTo>
                  <a:cubicBezTo>
                    <a:pt x="702039" y="204753"/>
                    <a:pt x="728145" y="279541"/>
                    <a:pt x="728145" y="279541"/>
                  </a:cubicBezTo>
                </a:path>
              </a:pathLst>
            </a:custGeom>
            <a:ln w="38100" cmpd="sng">
              <a:solidFill>
                <a:schemeClr val="tx1"/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93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80" grpId="0" autoUpdateAnimBg="0"/>
      <p:bldP spid="12190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Improving Layouts Using Work Cells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1279525" y="3595688"/>
            <a:ext cx="29845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Current layout - straight lines make it hard to balance tasks because work may not be divided evenly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5356225" y="3709988"/>
            <a:ext cx="28765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dirty="0"/>
              <a:t>Improved layout - in U shape, workers have better access. Four cross-trained workers were </a:t>
            </a:r>
            <a:r>
              <a:rPr lang="en-US" sz="1600" dirty="0" smtClean="0"/>
              <a:t>reduced to three.</a:t>
            </a:r>
            <a:endParaRPr lang="en-US" sz="1600" dirty="0"/>
          </a:p>
        </p:txBody>
      </p:sp>
      <p:grpSp>
        <p:nvGrpSpPr>
          <p:cNvPr id="123909" name="Group 5"/>
          <p:cNvGrpSpPr>
            <a:grpSpLocks/>
          </p:cNvGrpSpPr>
          <p:nvPr/>
        </p:nvGrpSpPr>
        <p:grpSpPr bwMode="auto">
          <a:xfrm>
            <a:off x="5397500" y="2274888"/>
            <a:ext cx="2517775" cy="1306512"/>
            <a:chOff x="3496" y="1889"/>
            <a:chExt cx="1586" cy="823"/>
          </a:xfrm>
        </p:grpSpPr>
        <p:grpSp>
          <p:nvGrpSpPr>
            <p:cNvPr id="113705" name="Group 6"/>
            <p:cNvGrpSpPr>
              <a:grpSpLocks/>
            </p:cNvGrpSpPr>
            <p:nvPr/>
          </p:nvGrpSpPr>
          <p:grpSpPr bwMode="auto">
            <a:xfrm rot="-75077">
              <a:off x="4614" y="2195"/>
              <a:ext cx="198" cy="230"/>
              <a:chOff x="1186" y="2402"/>
              <a:chExt cx="198" cy="230"/>
            </a:xfrm>
          </p:grpSpPr>
          <p:sp>
            <p:nvSpPr>
              <p:cNvPr id="113729" name="Oval 7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30" name="Oval 8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31" name="Freeform 9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32" name="Oval 10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13706" name="Group 11"/>
            <p:cNvGrpSpPr>
              <a:grpSpLocks/>
            </p:cNvGrpSpPr>
            <p:nvPr/>
          </p:nvGrpSpPr>
          <p:grpSpPr bwMode="auto">
            <a:xfrm>
              <a:off x="3496" y="1889"/>
              <a:ext cx="1570" cy="819"/>
              <a:chOff x="3496" y="1889"/>
              <a:chExt cx="1570" cy="819"/>
            </a:xfrm>
          </p:grpSpPr>
          <p:grpSp>
            <p:nvGrpSpPr>
              <p:cNvPr id="113712" name="Group 12"/>
              <p:cNvGrpSpPr>
                <a:grpSpLocks/>
              </p:cNvGrpSpPr>
              <p:nvPr/>
            </p:nvGrpSpPr>
            <p:grpSpPr bwMode="auto">
              <a:xfrm rot="3636438">
                <a:off x="3707" y="2104"/>
                <a:ext cx="198" cy="230"/>
                <a:chOff x="1186" y="2402"/>
                <a:chExt cx="198" cy="230"/>
              </a:xfrm>
            </p:grpSpPr>
            <p:sp>
              <p:nvSpPr>
                <p:cNvPr id="113725" name="Oval 13"/>
                <p:cNvSpPr>
                  <a:spLocks noChangeArrowheads="1"/>
                </p:cNvSpPr>
                <p:nvPr/>
              </p:nvSpPr>
              <p:spPr bwMode="auto">
                <a:xfrm>
                  <a:off x="1186" y="2588"/>
                  <a:ext cx="46" cy="36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6" name="Oval 14"/>
                <p:cNvSpPr>
                  <a:spLocks noChangeArrowheads="1"/>
                </p:cNvSpPr>
                <p:nvPr/>
              </p:nvSpPr>
              <p:spPr bwMode="auto">
                <a:xfrm>
                  <a:off x="1192" y="2420"/>
                  <a:ext cx="46" cy="40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7" name="Freeform 15"/>
                <p:cNvSpPr>
                  <a:spLocks/>
                </p:cNvSpPr>
                <p:nvPr/>
              </p:nvSpPr>
              <p:spPr bwMode="auto">
                <a:xfrm>
                  <a:off x="1226" y="2402"/>
                  <a:ext cx="158" cy="230"/>
                </a:xfrm>
                <a:custGeom>
                  <a:avLst/>
                  <a:gdLst>
                    <a:gd name="T0" fmla="*/ 2 w 158"/>
                    <a:gd name="T1" fmla="*/ 14 h 230"/>
                    <a:gd name="T2" fmla="*/ 24 w 158"/>
                    <a:gd name="T3" fmla="*/ 0 h 230"/>
                    <a:gd name="T4" fmla="*/ 64 w 158"/>
                    <a:gd name="T5" fmla="*/ 0 h 230"/>
                    <a:gd name="T6" fmla="*/ 92 w 158"/>
                    <a:gd name="T7" fmla="*/ 4 h 230"/>
                    <a:gd name="T8" fmla="*/ 118 w 158"/>
                    <a:gd name="T9" fmla="*/ 16 h 230"/>
                    <a:gd name="T10" fmla="*/ 140 w 158"/>
                    <a:gd name="T11" fmla="*/ 40 h 230"/>
                    <a:gd name="T12" fmla="*/ 158 w 158"/>
                    <a:gd name="T13" fmla="*/ 72 h 230"/>
                    <a:gd name="T14" fmla="*/ 158 w 158"/>
                    <a:gd name="T15" fmla="*/ 150 h 230"/>
                    <a:gd name="T16" fmla="*/ 140 w 158"/>
                    <a:gd name="T17" fmla="*/ 194 h 230"/>
                    <a:gd name="T18" fmla="*/ 106 w 158"/>
                    <a:gd name="T19" fmla="*/ 214 h 230"/>
                    <a:gd name="T20" fmla="*/ 78 w 158"/>
                    <a:gd name="T21" fmla="*/ 224 h 230"/>
                    <a:gd name="T22" fmla="*/ 32 w 158"/>
                    <a:gd name="T23" fmla="*/ 230 h 230"/>
                    <a:gd name="T24" fmla="*/ 0 w 158"/>
                    <a:gd name="T25" fmla="*/ 222 h 230"/>
                    <a:gd name="T26" fmla="*/ 0 w 158"/>
                    <a:gd name="T27" fmla="*/ 182 h 230"/>
                    <a:gd name="T28" fmla="*/ 56 w 158"/>
                    <a:gd name="T29" fmla="*/ 184 h 230"/>
                    <a:gd name="T30" fmla="*/ 80 w 158"/>
                    <a:gd name="T31" fmla="*/ 168 h 230"/>
                    <a:gd name="T32" fmla="*/ 82 w 158"/>
                    <a:gd name="T33" fmla="*/ 64 h 230"/>
                    <a:gd name="T34" fmla="*/ 56 w 158"/>
                    <a:gd name="T35" fmla="*/ 48 h 230"/>
                    <a:gd name="T36" fmla="*/ 10 w 158"/>
                    <a:gd name="T37" fmla="*/ 48 h 230"/>
                    <a:gd name="T38" fmla="*/ 2 w 158"/>
                    <a:gd name="T39" fmla="*/ 14 h 2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8"/>
                    <a:gd name="T61" fmla="*/ 0 h 230"/>
                    <a:gd name="T62" fmla="*/ 158 w 158"/>
                    <a:gd name="T63" fmla="*/ 230 h 2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8" h="230">
                      <a:moveTo>
                        <a:pt x="2" y="14"/>
                      </a:moveTo>
                      <a:lnTo>
                        <a:pt x="24" y="0"/>
                      </a:lnTo>
                      <a:lnTo>
                        <a:pt x="64" y="0"/>
                      </a:lnTo>
                      <a:lnTo>
                        <a:pt x="92" y="4"/>
                      </a:lnTo>
                      <a:lnTo>
                        <a:pt x="118" y="16"/>
                      </a:lnTo>
                      <a:lnTo>
                        <a:pt x="140" y="40"/>
                      </a:lnTo>
                      <a:lnTo>
                        <a:pt x="158" y="72"/>
                      </a:lnTo>
                      <a:lnTo>
                        <a:pt x="158" y="150"/>
                      </a:lnTo>
                      <a:lnTo>
                        <a:pt x="140" y="194"/>
                      </a:lnTo>
                      <a:lnTo>
                        <a:pt x="106" y="214"/>
                      </a:lnTo>
                      <a:lnTo>
                        <a:pt x="78" y="224"/>
                      </a:lnTo>
                      <a:lnTo>
                        <a:pt x="32" y="230"/>
                      </a:lnTo>
                      <a:lnTo>
                        <a:pt x="0" y="222"/>
                      </a:lnTo>
                      <a:lnTo>
                        <a:pt x="0" y="182"/>
                      </a:lnTo>
                      <a:cubicBezTo>
                        <a:pt x="54" y="184"/>
                        <a:pt x="35" y="184"/>
                        <a:pt x="56" y="184"/>
                      </a:cubicBezTo>
                      <a:lnTo>
                        <a:pt x="80" y="168"/>
                      </a:lnTo>
                      <a:lnTo>
                        <a:pt x="82" y="64"/>
                      </a:lnTo>
                      <a:lnTo>
                        <a:pt x="56" y="48"/>
                      </a:lnTo>
                      <a:lnTo>
                        <a:pt x="10" y="48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solidFill>
                  <a:srgbClr val="175097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8" name="Oval 16"/>
                <p:cNvSpPr>
                  <a:spLocks noChangeArrowheads="1"/>
                </p:cNvSpPr>
                <p:nvPr/>
              </p:nvSpPr>
              <p:spPr bwMode="auto">
                <a:xfrm>
                  <a:off x="1278" y="2470"/>
                  <a:ext cx="94" cy="84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23921" name="Rectangle 17"/>
              <p:cNvSpPr>
                <a:spLocks noChangeArrowheads="1"/>
              </p:cNvSpPr>
              <p:nvPr/>
            </p:nvSpPr>
            <p:spPr bwMode="auto">
              <a:xfrm>
                <a:off x="4802" y="1889"/>
                <a:ext cx="264" cy="216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13714" name="Group 18"/>
              <p:cNvGrpSpPr>
                <a:grpSpLocks/>
              </p:cNvGrpSpPr>
              <p:nvPr/>
            </p:nvGrpSpPr>
            <p:grpSpPr bwMode="auto">
              <a:xfrm rot="7054893">
                <a:off x="4146" y="2045"/>
                <a:ext cx="198" cy="230"/>
                <a:chOff x="1186" y="2402"/>
                <a:chExt cx="198" cy="230"/>
              </a:xfrm>
            </p:grpSpPr>
            <p:sp>
              <p:nvSpPr>
                <p:cNvPr id="113721" name="Oval 19"/>
                <p:cNvSpPr>
                  <a:spLocks noChangeArrowheads="1"/>
                </p:cNvSpPr>
                <p:nvPr/>
              </p:nvSpPr>
              <p:spPr bwMode="auto">
                <a:xfrm>
                  <a:off x="1186" y="2588"/>
                  <a:ext cx="46" cy="36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2" name="Oval 20"/>
                <p:cNvSpPr>
                  <a:spLocks noChangeArrowheads="1"/>
                </p:cNvSpPr>
                <p:nvPr/>
              </p:nvSpPr>
              <p:spPr bwMode="auto">
                <a:xfrm>
                  <a:off x="1192" y="2420"/>
                  <a:ext cx="46" cy="40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3" name="Freeform 21"/>
                <p:cNvSpPr>
                  <a:spLocks/>
                </p:cNvSpPr>
                <p:nvPr/>
              </p:nvSpPr>
              <p:spPr bwMode="auto">
                <a:xfrm>
                  <a:off x="1226" y="2402"/>
                  <a:ext cx="158" cy="230"/>
                </a:xfrm>
                <a:custGeom>
                  <a:avLst/>
                  <a:gdLst>
                    <a:gd name="T0" fmla="*/ 2 w 158"/>
                    <a:gd name="T1" fmla="*/ 14 h 230"/>
                    <a:gd name="T2" fmla="*/ 24 w 158"/>
                    <a:gd name="T3" fmla="*/ 0 h 230"/>
                    <a:gd name="T4" fmla="*/ 64 w 158"/>
                    <a:gd name="T5" fmla="*/ 0 h 230"/>
                    <a:gd name="T6" fmla="*/ 92 w 158"/>
                    <a:gd name="T7" fmla="*/ 4 h 230"/>
                    <a:gd name="T8" fmla="*/ 118 w 158"/>
                    <a:gd name="T9" fmla="*/ 16 h 230"/>
                    <a:gd name="T10" fmla="*/ 140 w 158"/>
                    <a:gd name="T11" fmla="*/ 40 h 230"/>
                    <a:gd name="T12" fmla="*/ 158 w 158"/>
                    <a:gd name="T13" fmla="*/ 72 h 230"/>
                    <a:gd name="T14" fmla="*/ 158 w 158"/>
                    <a:gd name="T15" fmla="*/ 150 h 230"/>
                    <a:gd name="T16" fmla="*/ 140 w 158"/>
                    <a:gd name="T17" fmla="*/ 194 h 230"/>
                    <a:gd name="T18" fmla="*/ 106 w 158"/>
                    <a:gd name="T19" fmla="*/ 214 h 230"/>
                    <a:gd name="T20" fmla="*/ 78 w 158"/>
                    <a:gd name="T21" fmla="*/ 224 h 230"/>
                    <a:gd name="T22" fmla="*/ 32 w 158"/>
                    <a:gd name="T23" fmla="*/ 230 h 230"/>
                    <a:gd name="T24" fmla="*/ 0 w 158"/>
                    <a:gd name="T25" fmla="*/ 222 h 230"/>
                    <a:gd name="T26" fmla="*/ 0 w 158"/>
                    <a:gd name="T27" fmla="*/ 182 h 230"/>
                    <a:gd name="T28" fmla="*/ 56 w 158"/>
                    <a:gd name="T29" fmla="*/ 184 h 230"/>
                    <a:gd name="T30" fmla="*/ 80 w 158"/>
                    <a:gd name="T31" fmla="*/ 168 h 230"/>
                    <a:gd name="T32" fmla="*/ 82 w 158"/>
                    <a:gd name="T33" fmla="*/ 64 h 230"/>
                    <a:gd name="T34" fmla="*/ 56 w 158"/>
                    <a:gd name="T35" fmla="*/ 48 h 230"/>
                    <a:gd name="T36" fmla="*/ 10 w 158"/>
                    <a:gd name="T37" fmla="*/ 48 h 230"/>
                    <a:gd name="T38" fmla="*/ 2 w 158"/>
                    <a:gd name="T39" fmla="*/ 14 h 2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8"/>
                    <a:gd name="T61" fmla="*/ 0 h 230"/>
                    <a:gd name="T62" fmla="*/ 158 w 158"/>
                    <a:gd name="T63" fmla="*/ 230 h 2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8" h="230">
                      <a:moveTo>
                        <a:pt x="2" y="14"/>
                      </a:moveTo>
                      <a:lnTo>
                        <a:pt x="24" y="0"/>
                      </a:lnTo>
                      <a:lnTo>
                        <a:pt x="64" y="0"/>
                      </a:lnTo>
                      <a:lnTo>
                        <a:pt x="92" y="4"/>
                      </a:lnTo>
                      <a:lnTo>
                        <a:pt x="118" y="16"/>
                      </a:lnTo>
                      <a:lnTo>
                        <a:pt x="140" y="40"/>
                      </a:lnTo>
                      <a:lnTo>
                        <a:pt x="158" y="72"/>
                      </a:lnTo>
                      <a:lnTo>
                        <a:pt x="158" y="150"/>
                      </a:lnTo>
                      <a:lnTo>
                        <a:pt x="140" y="194"/>
                      </a:lnTo>
                      <a:lnTo>
                        <a:pt x="106" y="214"/>
                      </a:lnTo>
                      <a:lnTo>
                        <a:pt x="78" y="224"/>
                      </a:lnTo>
                      <a:lnTo>
                        <a:pt x="32" y="230"/>
                      </a:lnTo>
                      <a:lnTo>
                        <a:pt x="0" y="222"/>
                      </a:lnTo>
                      <a:lnTo>
                        <a:pt x="0" y="182"/>
                      </a:lnTo>
                      <a:cubicBezTo>
                        <a:pt x="54" y="184"/>
                        <a:pt x="35" y="184"/>
                        <a:pt x="56" y="184"/>
                      </a:cubicBezTo>
                      <a:lnTo>
                        <a:pt x="80" y="168"/>
                      </a:lnTo>
                      <a:lnTo>
                        <a:pt x="82" y="64"/>
                      </a:lnTo>
                      <a:lnTo>
                        <a:pt x="56" y="48"/>
                      </a:lnTo>
                      <a:lnTo>
                        <a:pt x="10" y="48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solidFill>
                  <a:srgbClr val="175097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724" name="Oval 22"/>
                <p:cNvSpPr>
                  <a:spLocks noChangeArrowheads="1"/>
                </p:cNvSpPr>
                <p:nvPr/>
              </p:nvSpPr>
              <p:spPr bwMode="auto">
                <a:xfrm>
                  <a:off x="1278" y="2470"/>
                  <a:ext cx="94" cy="84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13715" name="Oval 23"/>
              <p:cNvSpPr>
                <a:spLocks noChangeArrowheads="1"/>
              </p:cNvSpPr>
              <p:nvPr/>
            </p:nvSpPr>
            <p:spPr bwMode="auto">
              <a:xfrm>
                <a:off x="4518" y="2500"/>
                <a:ext cx="198" cy="208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16" name="Oval 24"/>
              <p:cNvSpPr>
                <a:spLocks noChangeArrowheads="1"/>
              </p:cNvSpPr>
              <p:nvPr/>
            </p:nvSpPr>
            <p:spPr bwMode="auto">
              <a:xfrm>
                <a:off x="3496" y="2181"/>
                <a:ext cx="198" cy="214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17" name="Oval 25"/>
              <p:cNvSpPr>
                <a:spLocks noChangeArrowheads="1"/>
              </p:cNvSpPr>
              <p:nvPr/>
            </p:nvSpPr>
            <p:spPr bwMode="auto">
              <a:xfrm>
                <a:off x="3623" y="2447"/>
                <a:ext cx="198" cy="214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18" name="Oval 26"/>
              <p:cNvSpPr>
                <a:spLocks noChangeArrowheads="1"/>
              </p:cNvSpPr>
              <p:nvPr/>
            </p:nvSpPr>
            <p:spPr bwMode="auto">
              <a:xfrm>
                <a:off x="4211" y="1893"/>
                <a:ext cx="198" cy="208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19" name="Oval 27"/>
              <p:cNvSpPr>
                <a:spLocks noChangeArrowheads="1"/>
              </p:cNvSpPr>
              <p:nvPr/>
            </p:nvSpPr>
            <p:spPr bwMode="auto">
              <a:xfrm>
                <a:off x="3921" y="1893"/>
                <a:ext cx="198" cy="208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20" name="Oval 28"/>
              <p:cNvSpPr>
                <a:spLocks noChangeArrowheads="1"/>
              </p:cNvSpPr>
              <p:nvPr/>
            </p:nvSpPr>
            <p:spPr bwMode="auto">
              <a:xfrm>
                <a:off x="4519" y="1893"/>
                <a:ext cx="198" cy="208"/>
              </a:xfrm>
              <a:prstGeom prst="ellipse">
                <a:avLst/>
              </a:prstGeom>
              <a:solidFill>
                <a:srgbClr val="9FACC7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23933" name="Rectangle 29"/>
            <p:cNvSpPr>
              <a:spLocks noChangeArrowheads="1"/>
            </p:cNvSpPr>
            <p:nvPr/>
          </p:nvSpPr>
          <p:spPr bwMode="auto">
            <a:xfrm>
              <a:off x="4818" y="2496"/>
              <a:ext cx="264" cy="21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708" name="Oval 30"/>
            <p:cNvSpPr>
              <a:spLocks noChangeArrowheads="1"/>
            </p:cNvSpPr>
            <p:nvPr/>
          </p:nvSpPr>
          <p:spPr bwMode="auto">
            <a:xfrm>
              <a:off x="3625" y="1946"/>
              <a:ext cx="198" cy="214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709" name="Oval 31"/>
            <p:cNvSpPr>
              <a:spLocks noChangeArrowheads="1"/>
            </p:cNvSpPr>
            <p:nvPr/>
          </p:nvSpPr>
          <p:spPr bwMode="auto">
            <a:xfrm>
              <a:off x="3909" y="2497"/>
              <a:ext cx="198" cy="214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710" name="Oval 32"/>
            <p:cNvSpPr>
              <a:spLocks noChangeArrowheads="1"/>
            </p:cNvSpPr>
            <p:nvPr/>
          </p:nvSpPr>
          <p:spPr bwMode="auto">
            <a:xfrm>
              <a:off x="4202" y="2497"/>
              <a:ext cx="198" cy="214"/>
            </a:xfrm>
            <a:prstGeom prst="ellipse">
              <a:avLst/>
            </a:prstGeom>
            <a:solidFill>
              <a:srgbClr val="9FACC7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711" name="Freeform 33"/>
            <p:cNvSpPr>
              <a:spLocks/>
            </p:cNvSpPr>
            <p:nvPr/>
          </p:nvSpPr>
          <p:spPr bwMode="auto">
            <a:xfrm>
              <a:off x="3595" y="1990"/>
              <a:ext cx="1333" cy="610"/>
            </a:xfrm>
            <a:custGeom>
              <a:avLst/>
              <a:gdLst>
                <a:gd name="T0" fmla="*/ 1333 w 1333"/>
                <a:gd name="T1" fmla="*/ 5 h 610"/>
                <a:gd name="T2" fmla="*/ 413 w 1333"/>
                <a:gd name="T3" fmla="*/ 7 h 610"/>
                <a:gd name="T4" fmla="*/ 322 w 1333"/>
                <a:gd name="T5" fmla="*/ 2 h 610"/>
                <a:gd name="T6" fmla="*/ 245 w 1333"/>
                <a:gd name="T7" fmla="*/ 10 h 610"/>
                <a:gd name="T8" fmla="*/ 133 w 1333"/>
                <a:gd name="T9" fmla="*/ 61 h 610"/>
                <a:gd name="T10" fmla="*/ 40 w 1333"/>
                <a:gd name="T11" fmla="*/ 167 h 610"/>
                <a:gd name="T12" fmla="*/ 2 w 1333"/>
                <a:gd name="T13" fmla="*/ 293 h 610"/>
                <a:gd name="T14" fmla="*/ 29 w 1333"/>
                <a:gd name="T15" fmla="*/ 442 h 610"/>
                <a:gd name="T16" fmla="*/ 136 w 1333"/>
                <a:gd name="T17" fmla="*/ 551 h 610"/>
                <a:gd name="T18" fmla="*/ 216 w 1333"/>
                <a:gd name="T19" fmla="*/ 589 h 610"/>
                <a:gd name="T20" fmla="*/ 306 w 1333"/>
                <a:gd name="T21" fmla="*/ 607 h 610"/>
                <a:gd name="T22" fmla="*/ 408 w 1333"/>
                <a:gd name="T23" fmla="*/ 607 h 610"/>
                <a:gd name="T24" fmla="*/ 1309 w 1333"/>
                <a:gd name="T25" fmla="*/ 607 h 6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33"/>
                <a:gd name="T40" fmla="*/ 0 h 610"/>
                <a:gd name="T41" fmla="*/ 1333 w 1333"/>
                <a:gd name="T42" fmla="*/ 610 h 6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33" h="610">
                  <a:moveTo>
                    <a:pt x="1333" y="5"/>
                  </a:moveTo>
                  <a:cubicBezTo>
                    <a:pt x="1181" y="5"/>
                    <a:pt x="581" y="7"/>
                    <a:pt x="413" y="7"/>
                  </a:cubicBezTo>
                  <a:cubicBezTo>
                    <a:pt x="245" y="7"/>
                    <a:pt x="350" y="2"/>
                    <a:pt x="322" y="2"/>
                  </a:cubicBezTo>
                  <a:cubicBezTo>
                    <a:pt x="294" y="2"/>
                    <a:pt x="276" y="0"/>
                    <a:pt x="245" y="10"/>
                  </a:cubicBezTo>
                  <a:cubicBezTo>
                    <a:pt x="214" y="20"/>
                    <a:pt x="167" y="35"/>
                    <a:pt x="133" y="61"/>
                  </a:cubicBezTo>
                  <a:cubicBezTo>
                    <a:pt x="99" y="87"/>
                    <a:pt x="62" y="128"/>
                    <a:pt x="40" y="167"/>
                  </a:cubicBezTo>
                  <a:cubicBezTo>
                    <a:pt x="18" y="206"/>
                    <a:pt x="4" y="247"/>
                    <a:pt x="2" y="293"/>
                  </a:cubicBezTo>
                  <a:cubicBezTo>
                    <a:pt x="0" y="339"/>
                    <a:pt x="7" y="399"/>
                    <a:pt x="29" y="442"/>
                  </a:cubicBezTo>
                  <a:cubicBezTo>
                    <a:pt x="51" y="485"/>
                    <a:pt x="105" y="527"/>
                    <a:pt x="136" y="551"/>
                  </a:cubicBezTo>
                  <a:cubicBezTo>
                    <a:pt x="167" y="575"/>
                    <a:pt x="188" y="580"/>
                    <a:pt x="216" y="589"/>
                  </a:cubicBezTo>
                  <a:cubicBezTo>
                    <a:pt x="244" y="598"/>
                    <a:pt x="274" y="604"/>
                    <a:pt x="306" y="607"/>
                  </a:cubicBezTo>
                  <a:cubicBezTo>
                    <a:pt x="338" y="610"/>
                    <a:pt x="241" y="607"/>
                    <a:pt x="408" y="607"/>
                  </a:cubicBezTo>
                  <a:cubicBezTo>
                    <a:pt x="575" y="607"/>
                    <a:pt x="946" y="607"/>
                    <a:pt x="1309" y="607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3938" name="Group 34"/>
          <p:cNvGrpSpPr>
            <a:grpSpLocks/>
          </p:cNvGrpSpPr>
          <p:nvPr/>
        </p:nvGrpSpPr>
        <p:grpSpPr bwMode="auto">
          <a:xfrm>
            <a:off x="711200" y="2727325"/>
            <a:ext cx="3917950" cy="650875"/>
            <a:chOff x="472" y="2174"/>
            <a:chExt cx="2468" cy="410"/>
          </a:xfrm>
        </p:grpSpPr>
        <p:grpSp>
          <p:nvGrpSpPr>
            <p:cNvPr id="113672" name="Group 35"/>
            <p:cNvGrpSpPr>
              <a:grpSpLocks/>
            </p:cNvGrpSpPr>
            <p:nvPr/>
          </p:nvGrpSpPr>
          <p:grpSpPr bwMode="auto">
            <a:xfrm rot="3849600">
              <a:off x="1558" y="2343"/>
              <a:ext cx="198" cy="230"/>
              <a:chOff x="1186" y="2402"/>
              <a:chExt cx="198" cy="230"/>
            </a:xfrm>
          </p:grpSpPr>
          <p:sp>
            <p:nvSpPr>
              <p:cNvPr id="113701" name="Oval 36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02" name="Oval 37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03" name="Freeform 38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04" name="Oval 39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13673" name="Group 40"/>
            <p:cNvGrpSpPr>
              <a:grpSpLocks/>
            </p:cNvGrpSpPr>
            <p:nvPr/>
          </p:nvGrpSpPr>
          <p:grpSpPr bwMode="auto">
            <a:xfrm rot="17774561" flipH="1">
              <a:off x="2392" y="2365"/>
              <a:ext cx="198" cy="230"/>
              <a:chOff x="1186" y="2402"/>
              <a:chExt cx="198" cy="230"/>
            </a:xfrm>
          </p:grpSpPr>
          <p:sp>
            <p:nvSpPr>
              <p:cNvPr id="113697" name="Oval 41"/>
              <p:cNvSpPr>
                <a:spLocks noChangeArrowheads="1"/>
              </p:cNvSpPr>
              <p:nvPr/>
            </p:nvSpPr>
            <p:spPr bwMode="auto">
              <a:xfrm>
                <a:off x="1186" y="2588"/>
                <a:ext cx="46" cy="36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98" name="Oval 42"/>
              <p:cNvSpPr>
                <a:spLocks noChangeArrowheads="1"/>
              </p:cNvSpPr>
              <p:nvPr/>
            </p:nvSpPr>
            <p:spPr bwMode="auto">
              <a:xfrm>
                <a:off x="1192" y="2420"/>
                <a:ext cx="46" cy="40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99" name="Freeform 43"/>
              <p:cNvSpPr>
                <a:spLocks/>
              </p:cNvSpPr>
              <p:nvPr/>
            </p:nvSpPr>
            <p:spPr bwMode="auto">
              <a:xfrm>
                <a:off x="1226" y="2402"/>
                <a:ext cx="158" cy="230"/>
              </a:xfrm>
              <a:custGeom>
                <a:avLst/>
                <a:gdLst>
                  <a:gd name="T0" fmla="*/ 2 w 158"/>
                  <a:gd name="T1" fmla="*/ 14 h 230"/>
                  <a:gd name="T2" fmla="*/ 24 w 158"/>
                  <a:gd name="T3" fmla="*/ 0 h 230"/>
                  <a:gd name="T4" fmla="*/ 64 w 158"/>
                  <a:gd name="T5" fmla="*/ 0 h 230"/>
                  <a:gd name="T6" fmla="*/ 92 w 158"/>
                  <a:gd name="T7" fmla="*/ 4 h 230"/>
                  <a:gd name="T8" fmla="*/ 118 w 158"/>
                  <a:gd name="T9" fmla="*/ 16 h 230"/>
                  <a:gd name="T10" fmla="*/ 140 w 158"/>
                  <a:gd name="T11" fmla="*/ 40 h 230"/>
                  <a:gd name="T12" fmla="*/ 158 w 158"/>
                  <a:gd name="T13" fmla="*/ 72 h 230"/>
                  <a:gd name="T14" fmla="*/ 158 w 158"/>
                  <a:gd name="T15" fmla="*/ 150 h 230"/>
                  <a:gd name="T16" fmla="*/ 140 w 158"/>
                  <a:gd name="T17" fmla="*/ 194 h 230"/>
                  <a:gd name="T18" fmla="*/ 106 w 158"/>
                  <a:gd name="T19" fmla="*/ 214 h 230"/>
                  <a:gd name="T20" fmla="*/ 78 w 158"/>
                  <a:gd name="T21" fmla="*/ 224 h 230"/>
                  <a:gd name="T22" fmla="*/ 32 w 158"/>
                  <a:gd name="T23" fmla="*/ 230 h 230"/>
                  <a:gd name="T24" fmla="*/ 0 w 158"/>
                  <a:gd name="T25" fmla="*/ 222 h 230"/>
                  <a:gd name="T26" fmla="*/ 0 w 158"/>
                  <a:gd name="T27" fmla="*/ 182 h 230"/>
                  <a:gd name="T28" fmla="*/ 56 w 158"/>
                  <a:gd name="T29" fmla="*/ 184 h 230"/>
                  <a:gd name="T30" fmla="*/ 80 w 158"/>
                  <a:gd name="T31" fmla="*/ 168 h 230"/>
                  <a:gd name="T32" fmla="*/ 82 w 158"/>
                  <a:gd name="T33" fmla="*/ 64 h 230"/>
                  <a:gd name="T34" fmla="*/ 56 w 158"/>
                  <a:gd name="T35" fmla="*/ 48 h 230"/>
                  <a:gd name="T36" fmla="*/ 10 w 158"/>
                  <a:gd name="T37" fmla="*/ 48 h 230"/>
                  <a:gd name="T38" fmla="*/ 2 w 158"/>
                  <a:gd name="T39" fmla="*/ 14 h 23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58"/>
                  <a:gd name="T61" fmla="*/ 0 h 230"/>
                  <a:gd name="T62" fmla="*/ 158 w 158"/>
                  <a:gd name="T63" fmla="*/ 230 h 23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58" h="230">
                    <a:moveTo>
                      <a:pt x="2" y="14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92" y="4"/>
                    </a:lnTo>
                    <a:lnTo>
                      <a:pt x="118" y="16"/>
                    </a:lnTo>
                    <a:lnTo>
                      <a:pt x="140" y="40"/>
                    </a:lnTo>
                    <a:lnTo>
                      <a:pt x="158" y="72"/>
                    </a:lnTo>
                    <a:lnTo>
                      <a:pt x="158" y="150"/>
                    </a:lnTo>
                    <a:lnTo>
                      <a:pt x="140" y="194"/>
                    </a:lnTo>
                    <a:lnTo>
                      <a:pt x="106" y="214"/>
                    </a:lnTo>
                    <a:lnTo>
                      <a:pt x="78" y="224"/>
                    </a:lnTo>
                    <a:lnTo>
                      <a:pt x="32" y="230"/>
                    </a:lnTo>
                    <a:lnTo>
                      <a:pt x="0" y="222"/>
                    </a:lnTo>
                    <a:lnTo>
                      <a:pt x="0" y="182"/>
                    </a:lnTo>
                    <a:cubicBezTo>
                      <a:pt x="54" y="184"/>
                      <a:pt x="35" y="184"/>
                      <a:pt x="56" y="184"/>
                    </a:cubicBezTo>
                    <a:lnTo>
                      <a:pt x="80" y="168"/>
                    </a:lnTo>
                    <a:lnTo>
                      <a:pt x="82" y="64"/>
                    </a:lnTo>
                    <a:lnTo>
                      <a:pt x="56" y="48"/>
                    </a:lnTo>
                    <a:lnTo>
                      <a:pt x="10" y="48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17509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700" name="Oval 44"/>
              <p:cNvSpPr>
                <a:spLocks noChangeArrowheads="1"/>
              </p:cNvSpPr>
              <p:nvPr/>
            </p:nvSpPr>
            <p:spPr bwMode="auto">
              <a:xfrm>
                <a:off x="1278" y="2470"/>
                <a:ext cx="94" cy="84"/>
              </a:xfrm>
              <a:prstGeom prst="ellipse">
                <a:avLst/>
              </a:prstGeom>
              <a:solidFill>
                <a:srgbClr val="CA8C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13674" name="Group 45"/>
            <p:cNvGrpSpPr>
              <a:grpSpLocks/>
            </p:cNvGrpSpPr>
            <p:nvPr/>
          </p:nvGrpSpPr>
          <p:grpSpPr bwMode="auto">
            <a:xfrm>
              <a:off x="789" y="2386"/>
              <a:ext cx="639" cy="198"/>
              <a:chOff x="789" y="2386"/>
              <a:chExt cx="639" cy="198"/>
            </a:xfrm>
          </p:grpSpPr>
          <p:grpSp>
            <p:nvGrpSpPr>
              <p:cNvPr id="113687" name="Group 46"/>
              <p:cNvGrpSpPr>
                <a:grpSpLocks/>
              </p:cNvGrpSpPr>
              <p:nvPr/>
            </p:nvGrpSpPr>
            <p:grpSpPr bwMode="auto">
              <a:xfrm rot="4533724">
                <a:off x="805" y="2370"/>
                <a:ext cx="198" cy="230"/>
                <a:chOff x="1186" y="2402"/>
                <a:chExt cx="198" cy="230"/>
              </a:xfrm>
            </p:grpSpPr>
            <p:sp>
              <p:nvSpPr>
                <p:cNvPr id="113693" name="Oval 47"/>
                <p:cNvSpPr>
                  <a:spLocks noChangeArrowheads="1"/>
                </p:cNvSpPr>
                <p:nvPr/>
              </p:nvSpPr>
              <p:spPr bwMode="auto">
                <a:xfrm>
                  <a:off x="1186" y="2588"/>
                  <a:ext cx="46" cy="36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4" name="Oval 48"/>
                <p:cNvSpPr>
                  <a:spLocks noChangeArrowheads="1"/>
                </p:cNvSpPr>
                <p:nvPr/>
              </p:nvSpPr>
              <p:spPr bwMode="auto">
                <a:xfrm>
                  <a:off x="1192" y="2420"/>
                  <a:ext cx="46" cy="40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5" name="Freeform 49"/>
                <p:cNvSpPr>
                  <a:spLocks/>
                </p:cNvSpPr>
                <p:nvPr/>
              </p:nvSpPr>
              <p:spPr bwMode="auto">
                <a:xfrm>
                  <a:off x="1226" y="2402"/>
                  <a:ext cx="158" cy="230"/>
                </a:xfrm>
                <a:custGeom>
                  <a:avLst/>
                  <a:gdLst>
                    <a:gd name="T0" fmla="*/ 2 w 158"/>
                    <a:gd name="T1" fmla="*/ 14 h 230"/>
                    <a:gd name="T2" fmla="*/ 24 w 158"/>
                    <a:gd name="T3" fmla="*/ 0 h 230"/>
                    <a:gd name="T4" fmla="*/ 64 w 158"/>
                    <a:gd name="T5" fmla="*/ 0 h 230"/>
                    <a:gd name="T6" fmla="*/ 92 w 158"/>
                    <a:gd name="T7" fmla="*/ 4 h 230"/>
                    <a:gd name="T8" fmla="*/ 118 w 158"/>
                    <a:gd name="T9" fmla="*/ 16 h 230"/>
                    <a:gd name="T10" fmla="*/ 140 w 158"/>
                    <a:gd name="T11" fmla="*/ 40 h 230"/>
                    <a:gd name="T12" fmla="*/ 158 w 158"/>
                    <a:gd name="T13" fmla="*/ 72 h 230"/>
                    <a:gd name="T14" fmla="*/ 158 w 158"/>
                    <a:gd name="T15" fmla="*/ 150 h 230"/>
                    <a:gd name="T16" fmla="*/ 140 w 158"/>
                    <a:gd name="T17" fmla="*/ 194 h 230"/>
                    <a:gd name="T18" fmla="*/ 106 w 158"/>
                    <a:gd name="T19" fmla="*/ 214 h 230"/>
                    <a:gd name="T20" fmla="*/ 78 w 158"/>
                    <a:gd name="T21" fmla="*/ 224 h 230"/>
                    <a:gd name="T22" fmla="*/ 32 w 158"/>
                    <a:gd name="T23" fmla="*/ 230 h 230"/>
                    <a:gd name="T24" fmla="*/ 0 w 158"/>
                    <a:gd name="T25" fmla="*/ 222 h 230"/>
                    <a:gd name="T26" fmla="*/ 0 w 158"/>
                    <a:gd name="T27" fmla="*/ 182 h 230"/>
                    <a:gd name="T28" fmla="*/ 56 w 158"/>
                    <a:gd name="T29" fmla="*/ 184 h 230"/>
                    <a:gd name="T30" fmla="*/ 80 w 158"/>
                    <a:gd name="T31" fmla="*/ 168 h 230"/>
                    <a:gd name="T32" fmla="*/ 82 w 158"/>
                    <a:gd name="T33" fmla="*/ 64 h 230"/>
                    <a:gd name="T34" fmla="*/ 56 w 158"/>
                    <a:gd name="T35" fmla="*/ 48 h 230"/>
                    <a:gd name="T36" fmla="*/ 10 w 158"/>
                    <a:gd name="T37" fmla="*/ 48 h 230"/>
                    <a:gd name="T38" fmla="*/ 2 w 158"/>
                    <a:gd name="T39" fmla="*/ 14 h 2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8"/>
                    <a:gd name="T61" fmla="*/ 0 h 230"/>
                    <a:gd name="T62" fmla="*/ 158 w 158"/>
                    <a:gd name="T63" fmla="*/ 230 h 2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8" h="230">
                      <a:moveTo>
                        <a:pt x="2" y="14"/>
                      </a:moveTo>
                      <a:lnTo>
                        <a:pt x="24" y="0"/>
                      </a:lnTo>
                      <a:lnTo>
                        <a:pt x="64" y="0"/>
                      </a:lnTo>
                      <a:lnTo>
                        <a:pt x="92" y="4"/>
                      </a:lnTo>
                      <a:lnTo>
                        <a:pt x="118" y="16"/>
                      </a:lnTo>
                      <a:lnTo>
                        <a:pt x="140" y="40"/>
                      </a:lnTo>
                      <a:lnTo>
                        <a:pt x="158" y="72"/>
                      </a:lnTo>
                      <a:lnTo>
                        <a:pt x="158" y="150"/>
                      </a:lnTo>
                      <a:lnTo>
                        <a:pt x="140" y="194"/>
                      </a:lnTo>
                      <a:lnTo>
                        <a:pt x="106" y="214"/>
                      </a:lnTo>
                      <a:lnTo>
                        <a:pt x="78" y="224"/>
                      </a:lnTo>
                      <a:lnTo>
                        <a:pt x="32" y="230"/>
                      </a:lnTo>
                      <a:lnTo>
                        <a:pt x="0" y="222"/>
                      </a:lnTo>
                      <a:lnTo>
                        <a:pt x="0" y="182"/>
                      </a:lnTo>
                      <a:cubicBezTo>
                        <a:pt x="54" y="184"/>
                        <a:pt x="35" y="184"/>
                        <a:pt x="56" y="184"/>
                      </a:cubicBezTo>
                      <a:lnTo>
                        <a:pt x="80" y="168"/>
                      </a:lnTo>
                      <a:lnTo>
                        <a:pt x="82" y="64"/>
                      </a:lnTo>
                      <a:lnTo>
                        <a:pt x="56" y="48"/>
                      </a:lnTo>
                      <a:lnTo>
                        <a:pt x="10" y="48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solidFill>
                  <a:srgbClr val="175097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6" name="Oval 50"/>
                <p:cNvSpPr>
                  <a:spLocks noChangeArrowheads="1"/>
                </p:cNvSpPr>
                <p:nvPr/>
              </p:nvSpPr>
              <p:spPr bwMode="auto">
                <a:xfrm>
                  <a:off x="1278" y="2470"/>
                  <a:ext cx="94" cy="84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13688" name="Group 51"/>
              <p:cNvGrpSpPr>
                <a:grpSpLocks/>
              </p:cNvGrpSpPr>
              <p:nvPr/>
            </p:nvGrpSpPr>
            <p:grpSpPr bwMode="auto">
              <a:xfrm rot="17435501" flipH="1">
                <a:off x="1214" y="2370"/>
                <a:ext cx="198" cy="230"/>
                <a:chOff x="1186" y="2402"/>
                <a:chExt cx="198" cy="230"/>
              </a:xfrm>
            </p:grpSpPr>
            <p:sp>
              <p:nvSpPr>
                <p:cNvPr id="113689" name="Oval 52"/>
                <p:cNvSpPr>
                  <a:spLocks noChangeArrowheads="1"/>
                </p:cNvSpPr>
                <p:nvPr/>
              </p:nvSpPr>
              <p:spPr bwMode="auto">
                <a:xfrm>
                  <a:off x="1186" y="2588"/>
                  <a:ext cx="46" cy="36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0" name="Oval 53"/>
                <p:cNvSpPr>
                  <a:spLocks noChangeArrowheads="1"/>
                </p:cNvSpPr>
                <p:nvPr/>
              </p:nvSpPr>
              <p:spPr bwMode="auto">
                <a:xfrm>
                  <a:off x="1192" y="2420"/>
                  <a:ext cx="46" cy="40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1" name="Freeform 54"/>
                <p:cNvSpPr>
                  <a:spLocks/>
                </p:cNvSpPr>
                <p:nvPr/>
              </p:nvSpPr>
              <p:spPr bwMode="auto">
                <a:xfrm>
                  <a:off x="1226" y="2402"/>
                  <a:ext cx="158" cy="230"/>
                </a:xfrm>
                <a:custGeom>
                  <a:avLst/>
                  <a:gdLst>
                    <a:gd name="T0" fmla="*/ 2 w 158"/>
                    <a:gd name="T1" fmla="*/ 14 h 230"/>
                    <a:gd name="T2" fmla="*/ 24 w 158"/>
                    <a:gd name="T3" fmla="*/ 0 h 230"/>
                    <a:gd name="T4" fmla="*/ 64 w 158"/>
                    <a:gd name="T5" fmla="*/ 0 h 230"/>
                    <a:gd name="T6" fmla="*/ 92 w 158"/>
                    <a:gd name="T7" fmla="*/ 4 h 230"/>
                    <a:gd name="T8" fmla="*/ 118 w 158"/>
                    <a:gd name="T9" fmla="*/ 16 h 230"/>
                    <a:gd name="T10" fmla="*/ 140 w 158"/>
                    <a:gd name="T11" fmla="*/ 40 h 230"/>
                    <a:gd name="T12" fmla="*/ 158 w 158"/>
                    <a:gd name="T13" fmla="*/ 72 h 230"/>
                    <a:gd name="T14" fmla="*/ 158 w 158"/>
                    <a:gd name="T15" fmla="*/ 150 h 230"/>
                    <a:gd name="T16" fmla="*/ 140 w 158"/>
                    <a:gd name="T17" fmla="*/ 194 h 230"/>
                    <a:gd name="T18" fmla="*/ 106 w 158"/>
                    <a:gd name="T19" fmla="*/ 214 h 230"/>
                    <a:gd name="T20" fmla="*/ 78 w 158"/>
                    <a:gd name="T21" fmla="*/ 224 h 230"/>
                    <a:gd name="T22" fmla="*/ 32 w 158"/>
                    <a:gd name="T23" fmla="*/ 230 h 230"/>
                    <a:gd name="T24" fmla="*/ 0 w 158"/>
                    <a:gd name="T25" fmla="*/ 222 h 230"/>
                    <a:gd name="T26" fmla="*/ 0 w 158"/>
                    <a:gd name="T27" fmla="*/ 182 h 230"/>
                    <a:gd name="T28" fmla="*/ 56 w 158"/>
                    <a:gd name="T29" fmla="*/ 184 h 230"/>
                    <a:gd name="T30" fmla="*/ 80 w 158"/>
                    <a:gd name="T31" fmla="*/ 168 h 230"/>
                    <a:gd name="T32" fmla="*/ 82 w 158"/>
                    <a:gd name="T33" fmla="*/ 64 h 230"/>
                    <a:gd name="T34" fmla="*/ 56 w 158"/>
                    <a:gd name="T35" fmla="*/ 48 h 230"/>
                    <a:gd name="T36" fmla="*/ 10 w 158"/>
                    <a:gd name="T37" fmla="*/ 48 h 230"/>
                    <a:gd name="T38" fmla="*/ 2 w 158"/>
                    <a:gd name="T39" fmla="*/ 14 h 2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58"/>
                    <a:gd name="T61" fmla="*/ 0 h 230"/>
                    <a:gd name="T62" fmla="*/ 158 w 158"/>
                    <a:gd name="T63" fmla="*/ 230 h 23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58" h="230">
                      <a:moveTo>
                        <a:pt x="2" y="14"/>
                      </a:moveTo>
                      <a:lnTo>
                        <a:pt x="24" y="0"/>
                      </a:lnTo>
                      <a:lnTo>
                        <a:pt x="64" y="0"/>
                      </a:lnTo>
                      <a:lnTo>
                        <a:pt x="92" y="4"/>
                      </a:lnTo>
                      <a:lnTo>
                        <a:pt x="118" y="16"/>
                      </a:lnTo>
                      <a:lnTo>
                        <a:pt x="140" y="40"/>
                      </a:lnTo>
                      <a:lnTo>
                        <a:pt x="158" y="72"/>
                      </a:lnTo>
                      <a:lnTo>
                        <a:pt x="158" y="150"/>
                      </a:lnTo>
                      <a:lnTo>
                        <a:pt x="140" y="194"/>
                      </a:lnTo>
                      <a:lnTo>
                        <a:pt x="106" y="214"/>
                      </a:lnTo>
                      <a:lnTo>
                        <a:pt x="78" y="224"/>
                      </a:lnTo>
                      <a:lnTo>
                        <a:pt x="32" y="230"/>
                      </a:lnTo>
                      <a:lnTo>
                        <a:pt x="0" y="222"/>
                      </a:lnTo>
                      <a:lnTo>
                        <a:pt x="0" y="182"/>
                      </a:lnTo>
                      <a:cubicBezTo>
                        <a:pt x="54" y="184"/>
                        <a:pt x="35" y="184"/>
                        <a:pt x="56" y="184"/>
                      </a:cubicBezTo>
                      <a:lnTo>
                        <a:pt x="80" y="168"/>
                      </a:lnTo>
                      <a:lnTo>
                        <a:pt x="82" y="64"/>
                      </a:lnTo>
                      <a:lnTo>
                        <a:pt x="56" y="48"/>
                      </a:lnTo>
                      <a:lnTo>
                        <a:pt x="10" y="48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solidFill>
                  <a:srgbClr val="175097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692" name="Oval 55"/>
                <p:cNvSpPr>
                  <a:spLocks noChangeArrowheads="1"/>
                </p:cNvSpPr>
                <p:nvPr/>
              </p:nvSpPr>
              <p:spPr bwMode="auto">
                <a:xfrm>
                  <a:off x="1278" y="2470"/>
                  <a:ext cx="94" cy="84"/>
                </a:xfrm>
                <a:prstGeom prst="ellipse">
                  <a:avLst/>
                </a:prstGeom>
                <a:solidFill>
                  <a:srgbClr val="CA8C0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3675" name="Group 56"/>
            <p:cNvGrpSpPr>
              <a:grpSpLocks/>
            </p:cNvGrpSpPr>
            <p:nvPr/>
          </p:nvGrpSpPr>
          <p:grpSpPr bwMode="auto">
            <a:xfrm>
              <a:off x="472" y="2174"/>
              <a:ext cx="2468" cy="242"/>
              <a:chOff x="472" y="2174"/>
              <a:chExt cx="2468" cy="242"/>
            </a:xfrm>
          </p:grpSpPr>
          <p:sp>
            <p:nvSpPr>
              <p:cNvPr id="123961" name="Rectangle 57"/>
              <p:cNvSpPr>
                <a:spLocks noChangeArrowheads="1"/>
              </p:cNvSpPr>
              <p:nvPr/>
            </p:nvSpPr>
            <p:spPr bwMode="auto">
              <a:xfrm>
                <a:off x="472" y="2174"/>
                <a:ext cx="236" cy="242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677" name="Oval 58"/>
              <p:cNvSpPr>
                <a:spLocks noChangeArrowheads="1"/>
              </p:cNvSpPr>
              <p:nvPr/>
            </p:nvSpPr>
            <p:spPr bwMode="auto">
              <a:xfrm>
                <a:off x="1241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78" name="Oval 59"/>
              <p:cNvSpPr>
                <a:spLocks noChangeArrowheads="1"/>
              </p:cNvSpPr>
              <p:nvPr/>
            </p:nvSpPr>
            <p:spPr bwMode="auto">
              <a:xfrm>
                <a:off x="753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79" name="Oval 60"/>
              <p:cNvSpPr>
                <a:spLocks noChangeArrowheads="1"/>
              </p:cNvSpPr>
              <p:nvPr/>
            </p:nvSpPr>
            <p:spPr bwMode="auto">
              <a:xfrm>
                <a:off x="997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80" name="Oval 61"/>
              <p:cNvSpPr>
                <a:spLocks noChangeArrowheads="1"/>
              </p:cNvSpPr>
              <p:nvPr/>
            </p:nvSpPr>
            <p:spPr bwMode="auto">
              <a:xfrm flipH="1">
                <a:off x="2216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81" name="Oval 62"/>
              <p:cNvSpPr>
                <a:spLocks noChangeArrowheads="1"/>
              </p:cNvSpPr>
              <p:nvPr/>
            </p:nvSpPr>
            <p:spPr bwMode="auto">
              <a:xfrm flipH="1">
                <a:off x="1485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82" name="Oval 63"/>
              <p:cNvSpPr>
                <a:spLocks noChangeArrowheads="1"/>
              </p:cNvSpPr>
              <p:nvPr/>
            </p:nvSpPr>
            <p:spPr bwMode="auto">
              <a:xfrm flipH="1">
                <a:off x="2460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968" name="Rectangle 64"/>
              <p:cNvSpPr>
                <a:spLocks noChangeArrowheads="1"/>
              </p:cNvSpPr>
              <p:nvPr/>
            </p:nvSpPr>
            <p:spPr bwMode="auto">
              <a:xfrm>
                <a:off x="2704" y="2174"/>
                <a:ext cx="236" cy="242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684" name="Oval 65"/>
              <p:cNvSpPr>
                <a:spLocks noChangeArrowheads="1"/>
              </p:cNvSpPr>
              <p:nvPr/>
            </p:nvSpPr>
            <p:spPr bwMode="auto">
              <a:xfrm>
                <a:off x="1728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85" name="Oval 66"/>
              <p:cNvSpPr>
                <a:spLocks noChangeArrowheads="1"/>
              </p:cNvSpPr>
              <p:nvPr/>
            </p:nvSpPr>
            <p:spPr bwMode="auto">
              <a:xfrm>
                <a:off x="1972" y="2188"/>
                <a:ext cx="198" cy="214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686" name="Line 67"/>
              <p:cNvSpPr>
                <a:spLocks noChangeShapeType="1"/>
              </p:cNvSpPr>
              <p:nvPr/>
            </p:nvSpPr>
            <p:spPr bwMode="auto">
              <a:xfrm>
                <a:off x="632" y="2296"/>
                <a:ext cx="21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123972" name="Rectangle 68"/>
          <p:cNvSpPr>
            <a:spLocks noChangeArrowheads="1"/>
          </p:cNvSpPr>
          <p:nvPr/>
        </p:nvSpPr>
        <p:spPr bwMode="auto">
          <a:xfrm>
            <a:off x="190500" y="6519862"/>
            <a:ext cx="1416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>
                <a:solidFill>
                  <a:srgbClr val="255898"/>
                </a:solidFill>
              </a:rPr>
              <a:t>9.9 (b)</a:t>
            </a:r>
          </a:p>
        </p:txBody>
      </p:sp>
      <p:sp>
        <p:nvSpPr>
          <p:cNvPr id="123973" name="Rectangle 69"/>
          <p:cNvSpPr>
            <a:spLocks noChangeArrowheads="1"/>
          </p:cNvSpPr>
          <p:nvPr/>
        </p:nvSpPr>
        <p:spPr bwMode="auto">
          <a:xfrm>
            <a:off x="2955925" y="4840288"/>
            <a:ext cx="5510213" cy="1311275"/>
          </a:xfrm>
          <a:prstGeom prst="rect">
            <a:avLst/>
          </a:prstGeom>
          <a:solidFill>
            <a:srgbClr val="BDD6A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62000" tIns="154800" rIns="162000" bIns="15480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U-shaped line may reduce employee movement and space requirements while enhancing communication, reducing the number of workers, and facilitating inspection</a:t>
            </a:r>
          </a:p>
        </p:txBody>
      </p:sp>
    </p:spTree>
    <p:extLst>
      <p:ext uri="{BB962C8B-B14F-4D97-AF65-F5344CB8AC3E}">
        <p14:creationId xmlns:p14="http://schemas.microsoft.com/office/powerpoint/2010/main" val="336323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 autoUpdateAnimBg="0"/>
      <p:bldP spid="123973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 Potential Work Cell 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SzPct val="100000"/>
              <a:buFontTx/>
              <a:buAutoNum type="arabicPeriod"/>
            </a:pPr>
            <a:r>
              <a:rPr lang="en-US" altLang="en-US" b="0" i="0" dirty="0" smtClean="0"/>
              <a:t>Grouped tasks leads to more frequent </a:t>
            </a:r>
            <a:r>
              <a:rPr lang="en-US" altLang="en-US" b="0" i="0" dirty="0" smtClean="0">
                <a:solidFill>
                  <a:srgbClr val="FF0000"/>
                </a:solidFill>
              </a:rPr>
              <a:t>inspections</a:t>
            </a:r>
          </a:p>
          <a:p>
            <a:pPr marL="514350" indent="-514350">
              <a:lnSpc>
                <a:spcPct val="90000"/>
              </a:lnSpc>
              <a:buSzPct val="100000"/>
              <a:buFontTx/>
              <a:buAutoNum type="arabicPeriod"/>
            </a:pPr>
            <a:r>
              <a:rPr lang="en-US" altLang="en-US" b="0" i="0" dirty="0" smtClean="0">
                <a:solidFill>
                  <a:srgbClr val="FF0000"/>
                </a:solidFill>
              </a:rPr>
              <a:t>Fewer</a:t>
            </a:r>
            <a:r>
              <a:rPr lang="en-US" altLang="en-US" b="0" i="0" dirty="0" smtClean="0"/>
              <a:t> workers are needed</a:t>
            </a:r>
          </a:p>
          <a:p>
            <a:pPr marL="514350" indent="-514350">
              <a:lnSpc>
                <a:spcPct val="90000"/>
              </a:lnSpc>
              <a:buSzPct val="100000"/>
              <a:buFontTx/>
              <a:buAutoNum type="arabicPeriod"/>
            </a:pPr>
            <a:r>
              <a:rPr lang="en-US" altLang="en-US" b="0" i="0" dirty="0" smtClean="0"/>
              <a:t>Workers can </a:t>
            </a:r>
            <a:r>
              <a:rPr lang="en-US" altLang="en-US" b="0" i="0" dirty="0" smtClean="0">
                <a:solidFill>
                  <a:srgbClr val="FF0000"/>
                </a:solidFill>
              </a:rPr>
              <a:t>reach</a:t>
            </a:r>
            <a:r>
              <a:rPr lang="en-US" altLang="en-US" b="0" i="0" dirty="0" smtClean="0"/>
              <a:t> more of the work area</a:t>
            </a:r>
          </a:p>
          <a:p>
            <a:pPr marL="514350" indent="-514350">
              <a:lnSpc>
                <a:spcPct val="90000"/>
              </a:lnSpc>
              <a:buSzPct val="100000"/>
              <a:buFontTx/>
              <a:buAutoNum type="arabicPeriod"/>
            </a:pPr>
            <a:r>
              <a:rPr lang="en-US" altLang="en-US" b="0" i="0" dirty="0" smtClean="0"/>
              <a:t>Work area can be more </a:t>
            </a:r>
            <a:r>
              <a:rPr lang="en-US" altLang="en-US" b="0" i="0" dirty="0" smtClean="0">
                <a:solidFill>
                  <a:srgbClr val="FF0000"/>
                </a:solidFill>
              </a:rPr>
              <a:t>efficiently balanced</a:t>
            </a:r>
          </a:p>
          <a:p>
            <a:pPr marL="514350" indent="-514350">
              <a:lnSpc>
                <a:spcPct val="90000"/>
              </a:lnSpc>
              <a:buSzPct val="100000"/>
              <a:buFontTx/>
              <a:buAutoNum type="arabicPeriod"/>
            </a:pPr>
            <a:r>
              <a:rPr lang="en-US" altLang="en-US" b="0" i="0" dirty="0" smtClean="0">
                <a:solidFill>
                  <a:srgbClr val="FF0000"/>
                </a:solidFill>
              </a:rPr>
              <a:t>Communication</a:t>
            </a:r>
            <a:r>
              <a:rPr lang="en-US" altLang="en-US" b="0" i="0" dirty="0" smtClean="0"/>
              <a:t> is generally better</a:t>
            </a:r>
          </a:p>
          <a:p>
            <a:pPr marL="514350" indent="-514350">
              <a:lnSpc>
                <a:spcPct val="90000"/>
              </a:lnSpc>
              <a:buFontTx/>
              <a:buAutoNum type="arabicPeriod"/>
            </a:pPr>
            <a:endParaRPr lang="en-US" altLang="en-US" b="0" i="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0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Staffing and Balancing Work Cells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28010" name="Group 10"/>
          <p:cNvGrpSpPr>
            <a:grpSpLocks/>
          </p:cNvGrpSpPr>
          <p:nvPr/>
        </p:nvGrpSpPr>
        <p:grpSpPr bwMode="auto">
          <a:xfrm>
            <a:off x="695325" y="4476750"/>
            <a:ext cx="7531100" cy="1604963"/>
            <a:chOff x="438" y="2775"/>
            <a:chExt cx="4744" cy="1011"/>
          </a:xfrm>
        </p:grpSpPr>
        <p:sp>
          <p:nvSpPr>
            <p:cNvPr id="61450" name="Rectangle 11"/>
            <p:cNvSpPr>
              <a:spLocks noChangeArrowheads="1"/>
            </p:cNvSpPr>
            <p:nvPr/>
          </p:nvSpPr>
          <p:spPr bwMode="auto">
            <a:xfrm>
              <a:off x="438" y="2775"/>
              <a:ext cx="2557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800" i="0"/>
                <a:t>Determine the number of operators required</a:t>
              </a:r>
            </a:p>
          </p:txBody>
        </p:sp>
        <p:grpSp>
          <p:nvGrpSpPr>
            <p:cNvPr id="61451" name="Group 12"/>
            <p:cNvGrpSpPr>
              <a:grpSpLocks/>
            </p:cNvGrpSpPr>
            <p:nvPr/>
          </p:nvGrpSpPr>
          <p:grpSpPr bwMode="auto">
            <a:xfrm>
              <a:off x="577" y="3193"/>
              <a:ext cx="4605" cy="593"/>
              <a:chOff x="630" y="3193"/>
              <a:chExt cx="4605" cy="593"/>
            </a:xfrm>
          </p:grpSpPr>
          <p:sp>
            <p:nvSpPr>
              <p:cNvPr id="61452" name="Rectangle 13"/>
              <p:cNvSpPr>
                <a:spLocks noChangeArrowheads="1"/>
              </p:cNvSpPr>
              <p:nvPr/>
            </p:nvSpPr>
            <p:spPr bwMode="auto">
              <a:xfrm>
                <a:off x="630" y="3369"/>
                <a:ext cx="195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/>
                  <a:t>Workers required =</a:t>
                </a:r>
              </a:p>
            </p:txBody>
          </p:sp>
          <p:grpSp>
            <p:nvGrpSpPr>
              <p:cNvPr id="61453" name="Group 14"/>
              <p:cNvGrpSpPr>
                <a:grpSpLocks/>
              </p:cNvGrpSpPr>
              <p:nvPr/>
            </p:nvGrpSpPr>
            <p:grpSpPr bwMode="auto">
              <a:xfrm>
                <a:off x="2398" y="3193"/>
                <a:ext cx="2837" cy="593"/>
                <a:chOff x="2350" y="3329"/>
                <a:chExt cx="2837" cy="593"/>
              </a:xfrm>
            </p:grpSpPr>
            <p:sp>
              <p:nvSpPr>
                <p:cNvPr id="61454" name="Rectangle 15"/>
                <p:cNvSpPr>
                  <a:spLocks noChangeArrowheads="1"/>
                </p:cNvSpPr>
                <p:nvPr/>
              </p:nvSpPr>
              <p:spPr bwMode="auto">
                <a:xfrm>
                  <a:off x="2350" y="3329"/>
                  <a:ext cx="2837" cy="5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15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0"/>
                    <a:t>Total operation time required</a:t>
                  </a:r>
                </a:p>
                <a:p>
                  <a:pPr algn="ctr">
                    <a:lnSpc>
                      <a:spcPct val="115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0"/>
                    <a:t>Takt time</a:t>
                  </a:r>
                </a:p>
              </p:txBody>
            </p:sp>
            <p:sp>
              <p:nvSpPr>
                <p:cNvPr id="61455" name="Line 16"/>
                <p:cNvSpPr>
                  <a:spLocks noChangeShapeType="1"/>
                </p:cNvSpPr>
                <p:nvPr/>
              </p:nvSpPr>
              <p:spPr bwMode="auto">
                <a:xfrm>
                  <a:off x="2452" y="3656"/>
                  <a:ext cx="26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01675" y="2116138"/>
            <a:ext cx="7312025" cy="1816100"/>
            <a:chOff x="708025" y="2095245"/>
            <a:chExt cx="5933091" cy="1814546"/>
          </a:xfrm>
        </p:grpSpPr>
        <p:sp>
          <p:nvSpPr>
            <p:cNvPr id="61445" name="Rectangle 4"/>
            <p:cNvSpPr>
              <a:spLocks noChangeArrowheads="1"/>
            </p:cNvSpPr>
            <p:nvPr/>
          </p:nvSpPr>
          <p:spPr bwMode="auto">
            <a:xfrm>
              <a:off x="708025" y="2095245"/>
              <a:ext cx="3435625" cy="523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 i="0"/>
                <a:t>Determine the Takt time</a:t>
              </a:r>
            </a:p>
          </p:txBody>
        </p:sp>
        <p:sp>
          <p:nvSpPr>
            <p:cNvPr id="61446" name="Rectangle 6"/>
            <p:cNvSpPr>
              <a:spLocks noChangeArrowheads="1"/>
            </p:cNvSpPr>
            <p:nvPr/>
          </p:nvSpPr>
          <p:spPr bwMode="auto">
            <a:xfrm>
              <a:off x="1817688" y="2922589"/>
              <a:ext cx="1362930" cy="461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0"/>
                <a:t>Takt time =</a:t>
              </a:r>
            </a:p>
          </p:txBody>
        </p:sp>
        <p:sp>
          <p:nvSpPr>
            <p:cNvPr id="61447" name="Rectangle 8"/>
            <p:cNvSpPr>
              <a:spLocks noChangeArrowheads="1"/>
            </p:cNvSpPr>
            <p:nvPr/>
          </p:nvSpPr>
          <p:spPr bwMode="auto">
            <a:xfrm>
              <a:off x="3544139" y="2660651"/>
              <a:ext cx="2872932" cy="480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1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0" i="0"/>
                <a:t>Total work time available</a:t>
              </a:r>
            </a:p>
          </p:txBody>
        </p:sp>
        <p:sp>
          <p:nvSpPr>
            <p:cNvPr id="61448" name="Line 9"/>
            <p:cNvSpPr>
              <a:spLocks noChangeShapeType="1"/>
            </p:cNvSpPr>
            <p:nvPr/>
          </p:nvSpPr>
          <p:spPr bwMode="auto">
            <a:xfrm>
              <a:off x="3302776" y="3152776"/>
              <a:ext cx="33383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9" name="Rectangle 8"/>
            <p:cNvSpPr>
              <a:spLocks noChangeArrowheads="1"/>
            </p:cNvSpPr>
            <p:nvPr/>
          </p:nvSpPr>
          <p:spPr bwMode="auto">
            <a:xfrm>
              <a:off x="3517604" y="3152776"/>
              <a:ext cx="2926621" cy="757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0" i="0"/>
                <a:t>Units required to </a:t>
              </a:r>
              <a:br>
                <a:rPr lang="en-US" altLang="en-US" sz="2400" b="0" i="0"/>
              </a:br>
              <a:r>
                <a:rPr lang="en-US" altLang="en-US" sz="2400" b="0" i="0"/>
                <a:t>satisfy customer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034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charset="0"/>
              </a:rPr>
              <a:t>Staffing Work Cells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298450" y="2417763"/>
            <a:ext cx="35560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600 mirrors per day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Mirror production scheduled for 8 hours per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From a work balance </a:t>
            </a:r>
            <a:br>
              <a:rPr lang="en-US" altLang="en-US" sz="2400">
                <a:cs typeface="Arial" panose="020B0604020202020204" pitchFamily="34" charset="0"/>
              </a:rPr>
            </a:br>
            <a:r>
              <a:rPr lang="en-US" altLang="en-US" sz="2400">
                <a:cs typeface="Arial" panose="020B0604020202020204" pitchFamily="34" charset="0"/>
              </a:rPr>
              <a:t>chart total operation </a:t>
            </a:r>
            <a:br>
              <a:rPr lang="en-US" altLang="en-US" sz="2400">
                <a:cs typeface="Arial" panose="020B0604020202020204" pitchFamily="34" charset="0"/>
              </a:rPr>
            </a:br>
            <a:r>
              <a:rPr lang="en-US" altLang="en-US" sz="2400">
                <a:cs typeface="Arial" panose="020B0604020202020204" pitchFamily="34" charset="0"/>
              </a:rPr>
              <a:t>time = 140 seconds</a:t>
            </a:r>
          </a:p>
        </p:txBody>
      </p:sp>
      <p:grpSp>
        <p:nvGrpSpPr>
          <p:cNvPr id="130052" name="Group 4"/>
          <p:cNvGrpSpPr>
            <a:grpSpLocks/>
          </p:cNvGrpSpPr>
          <p:nvPr/>
        </p:nvGrpSpPr>
        <p:grpSpPr bwMode="auto">
          <a:xfrm>
            <a:off x="4254500" y="2176463"/>
            <a:ext cx="4475163" cy="4432300"/>
            <a:chOff x="2800" y="1411"/>
            <a:chExt cx="2819" cy="2792"/>
          </a:xfrm>
        </p:grpSpPr>
        <p:grpSp>
          <p:nvGrpSpPr>
            <p:cNvPr id="63494" name="Group 5"/>
            <p:cNvGrpSpPr>
              <a:grpSpLocks/>
            </p:cNvGrpSpPr>
            <p:nvPr/>
          </p:nvGrpSpPr>
          <p:grpSpPr bwMode="auto">
            <a:xfrm>
              <a:off x="3218" y="1686"/>
              <a:ext cx="2339" cy="2127"/>
              <a:chOff x="3119" y="2144"/>
              <a:chExt cx="1864" cy="1624"/>
            </a:xfrm>
          </p:grpSpPr>
          <p:sp>
            <p:nvSpPr>
              <p:cNvPr id="130054" name="Rectangle 6"/>
              <p:cNvSpPr>
                <a:spLocks noChangeArrowheads="1"/>
              </p:cNvSpPr>
              <p:nvPr/>
            </p:nvSpPr>
            <p:spPr bwMode="auto">
              <a:xfrm>
                <a:off x="3120" y="2144"/>
                <a:ext cx="1856" cy="16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63504" name="Line 7"/>
              <p:cNvSpPr>
                <a:spLocks noChangeShapeType="1"/>
              </p:cNvSpPr>
              <p:nvPr/>
            </p:nvSpPr>
            <p:spPr bwMode="auto">
              <a:xfrm>
                <a:off x="3120" y="2403"/>
                <a:ext cx="18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5" name="Line 8"/>
              <p:cNvSpPr>
                <a:spLocks noChangeShapeType="1"/>
              </p:cNvSpPr>
              <p:nvPr/>
            </p:nvSpPr>
            <p:spPr bwMode="auto">
              <a:xfrm>
                <a:off x="3123" y="2685"/>
                <a:ext cx="18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6" name="Line 9"/>
              <p:cNvSpPr>
                <a:spLocks noChangeShapeType="1"/>
              </p:cNvSpPr>
              <p:nvPr/>
            </p:nvSpPr>
            <p:spPr bwMode="auto">
              <a:xfrm>
                <a:off x="3124" y="2950"/>
                <a:ext cx="18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7" name="Line 10"/>
              <p:cNvSpPr>
                <a:spLocks noChangeShapeType="1"/>
              </p:cNvSpPr>
              <p:nvPr/>
            </p:nvSpPr>
            <p:spPr bwMode="auto">
              <a:xfrm>
                <a:off x="3119" y="3219"/>
                <a:ext cx="18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8" name="Line 11"/>
              <p:cNvSpPr>
                <a:spLocks noChangeShapeType="1"/>
              </p:cNvSpPr>
              <p:nvPr/>
            </p:nvSpPr>
            <p:spPr bwMode="auto">
              <a:xfrm>
                <a:off x="3120" y="3494"/>
                <a:ext cx="18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9" name="Rectangle 12"/>
              <p:cNvSpPr>
                <a:spLocks noChangeArrowheads="1"/>
              </p:cNvSpPr>
              <p:nvPr/>
            </p:nvSpPr>
            <p:spPr bwMode="auto">
              <a:xfrm>
                <a:off x="3192" y="2411"/>
                <a:ext cx="224" cy="1355"/>
              </a:xfrm>
              <a:prstGeom prst="rect">
                <a:avLst/>
              </a:prstGeom>
              <a:solidFill>
                <a:srgbClr val="24BDB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  <p:sp>
            <p:nvSpPr>
              <p:cNvPr id="63510" name="Rectangle 13"/>
              <p:cNvSpPr>
                <a:spLocks noChangeArrowheads="1"/>
              </p:cNvSpPr>
              <p:nvPr/>
            </p:nvSpPr>
            <p:spPr bwMode="auto">
              <a:xfrm>
                <a:off x="3576" y="2551"/>
                <a:ext cx="224" cy="1215"/>
              </a:xfrm>
              <a:prstGeom prst="rect">
                <a:avLst/>
              </a:prstGeom>
              <a:solidFill>
                <a:srgbClr val="24BDB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  <p:sp>
            <p:nvSpPr>
              <p:cNvPr id="63511" name="Rectangle 14"/>
              <p:cNvSpPr>
                <a:spLocks noChangeArrowheads="1"/>
              </p:cNvSpPr>
              <p:nvPr/>
            </p:nvSpPr>
            <p:spPr bwMode="auto">
              <a:xfrm>
                <a:off x="3940" y="3492"/>
                <a:ext cx="224" cy="274"/>
              </a:xfrm>
              <a:prstGeom prst="rect">
                <a:avLst/>
              </a:prstGeom>
              <a:solidFill>
                <a:srgbClr val="24BDB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  <p:sp>
            <p:nvSpPr>
              <p:cNvPr id="63512" name="Rectangle 15"/>
              <p:cNvSpPr>
                <a:spLocks noChangeArrowheads="1"/>
              </p:cNvSpPr>
              <p:nvPr/>
            </p:nvSpPr>
            <p:spPr bwMode="auto">
              <a:xfrm>
                <a:off x="4306" y="3220"/>
                <a:ext cx="224" cy="544"/>
              </a:xfrm>
              <a:prstGeom prst="rect">
                <a:avLst/>
              </a:prstGeom>
              <a:solidFill>
                <a:srgbClr val="24BDB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  <p:sp>
            <p:nvSpPr>
              <p:cNvPr id="63513" name="Rectangle 16"/>
              <p:cNvSpPr>
                <a:spLocks noChangeArrowheads="1"/>
              </p:cNvSpPr>
              <p:nvPr/>
            </p:nvSpPr>
            <p:spPr bwMode="auto">
              <a:xfrm>
                <a:off x="4674" y="3347"/>
                <a:ext cx="224" cy="417"/>
              </a:xfrm>
              <a:prstGeom prst="rect">
                <a:avLst/>
              </a:prstGeom>
              <a:solidFill>
                <a:srgbClr val="24BDB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</p:grpSp>
        <p:sp>
          <p:nvSpPr>
            <p:cNvPr id="63495" name="Rectangle 17"/>
            <p:cNvSpPr>
              <a:spLocks noChangeArrowheads="1"/>
            </p:cNvSpPr>
            <p:nvPr/>
          </p:nvSpPr>
          <p:spPr bwMode="auto">
            <a:xfrm rot="-5400000">
              <a:off x="2226" y="2654"/>
              <a:ext cx="13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Standard time required</a:t>
              </a:r>
            </a:p>
          </p:txBody>
        </p:sp>
        <p:sp>
          <p:nvSpPr>
            <p:cNvPr id="63496" name="Rectangle 18"/>
            <p:cNvSpPr>
              <a:spLocks noChangeArrowheads="1"/>
            </p:cNvSpPr>
            <p:nvPr/>
          </p:nvSpPr>
          <p:spPr bwMode="auto">
            <a:xfrm>
              <a:off x="3982" y="3991"/>
              <a:ext cx="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i="0"/>
                <a:t>Operations</a:t>
              </a:r>
            </a:p>
          </p:txBody>
        </p:sp>
        <p:sp>
          <p:nvSpPr>
            <p:cNvPr id="63497" name="Rectangle 19"/>
            <p:cNvSpPr>
              <a:spLocks noChangeArrowheads="1"/>
            </p:cNvSpPr>
            <p:nvPr/>
          </p:nvSpPr>
          <p:spPr bwMode="auto">
            <a:xfrm>
              <a:off x="3111" y="3804"/>
              <a:ext cx="64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Assemble</a:t>
              </a:r>
            </a:p>
          </p:txBody>
        </p:sp>
        <p:sp>
          <p:nvSpPr>
            <p:cNvPr id="63498" name="Rectangle 20"/>
            <p:cNvSpPr>
              <a:spLocks noChangeArrowheads="1"/>
            </p:cNvSpPr>
            <p:nvPr/>
          </p:nvSpPr>
          <p:spPr bwMode="auto">
            <a:xfrm>
              <a:off x="3738" y="3804"/>
              <a:ext cx="3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Paint</a:t>
              </a:r>
            </a:p>
          </p:txBody>
        </p:sp>
        <p:sp>
          <p:nvSpPr>
            <p:cNvPr id="63499" name="Rectangle 21"/>
            <p:cNvSpPr>
              <a:spLocks noChangeArrowheads="1"/>
            </p:cNvSpPr>
            <p:nvPr/>
          </p:nvSpPr>
          <p:spPr bwMode="auto">
            <a:xfrm>
              <a:off x="4216" y="3804"/>
              <a:ext cx="34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Test</a:t>
              </a:r>
            </a:p>
          </p:txBody>
        </p:sp>
        <p:sp>
          <p:nvSpPr>
            <p:cNvPr id="63500" name="Rectangle 22"/>
            <p:cNvSpPr>
              <a:spLocks noChangeArrowheads="1"/>
            </p:cNvSpPr>
            <p:nvPr/>
          </p:nvSpPr>
          <p:spPr bwMode="auto">
            <a:xfrm>
              <a:off x="4637" y="3804"/>
              <a:ext cx="4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Label</a:t>
              </a:r>
            </a:p>
          </p:txBody>
        </p:sp>
        <p:sp>
          <p:nvSpPr>
            <p:cNvPr id="63501" name="Rectangle 23"/>
            <p:cNvSpPr>
              <a:spLocks noChangeArrowheads="1"/>
            </p:cNvSpPr>
            <p:nvPr/>
          </p:nvSpPr>
          <p:spPr bwMode="auto">
            <a:xfrm>
              <a:off x="5007" y="3804"/>
              <a:ext cx="612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Pack for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/>
                <a:t>shipment</a:t>
              </a:r>
            </a:p>
          </p:txBody>
        </p:sp>
        <p:sp>
          <p:nvSpPr>
            <p:cNvPr id="63502" name="Text Box 24"/>
            <p:cNvSpPr txBox="1">
              <a:spLocks noChangeArrowheads="1"/>
            </p:cNvSpPr>
            <p:nvPr/>
          </p:nvSpPr>
          <p:spPr bwMode="auto">
            <a:xfrm>
              <a:off x="2979" y="1411"/>
              <a:ext cx="240" cy="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60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50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40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30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20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10</a:t>
              </a:r>
            </a:p>
            <a:p>
              <a:pPr algn="r">
                <a:lnSpc>
                  <a:spcPct val="263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0</a:t>
              </a:r>
              <a:endParaRPr lang="en-AU" altLang="en-US" sz="1400" i="0"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68"/>
          <p:cNvSpPr>
            <a:spLocks noChangeArrowheads="1"/>
          </p:cNvSpPr>
          <p:nvPr/>
        </p:nvSpPr>
        <p:spPr bwMode="auto">
          <a:xfrm>
            <a:off x="4167188" y="6240463"/>
            <a:ext cx="1222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i="0"/>
              <a:t>Figure </a:t>
            </a:r>
            <a:r>
              <a:rPr lang="en-US" altLang="en-US" sz="1600" b="0" i="0">
                <a:solidFill>
                  <a:srgbClr val="255898"/>
                </a:solidFill>
              </a:rPr>
              <a:t>9.10</a:t>
            </a:r>
          </a:p>
        </p:txBody>
      </p:sp>
    </p:spTree>
    <p:extLst>
      <p:ext uri="{BB962C8B-B14F-4D97-AF65-F5344CB8AC3E}">
        <p14:creationId xmlns:p14="http://schemas.microsoft.com/office/powerpoint/2010/main" val="5832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charset="0"/>
              </a:rPr>
              <a:t>Staffing Work Cells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585788" y="1502642"/>
            <a:ext cx="8294976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600 mirrors per day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Mirror production scheduled for 8 hours per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From a work balance chart operation time = 140 </a:t>
            </a:r>
            <a:r>
              <a:rPr lang="en-US" altLang="en-US" sz="2400" dirty="0" smtClean="0">
                <a:cs typeface="Arial" panose="020B0604020202020204" pitchFamily="34" charset="0"/>
              </a:rPr>
              <a:t>seconds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400" i="1" dirty="0" smtClean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i="1" dirty="0" err="1" smtClean="0">
                <a:cs typeface="Arial" panose="020B0604020202020204" pitchFamily="34" charset="0"/>
              </a:rPr>
              <a:t>Takt</a:t>
            </a:r>
            <a:r>
              <a:rPr lang="en-US" altLang="en-US" sz="2000" i="1" dirty="0" smtClean="0">
                <a:cs typeface="Arial" panose="020B0604020202020204" pitchFamily="34" charset="0"/>
              </a:rPr>
              <a:t> time = Pace of production to meet customer demands</a:t>
            </a:r>
            <a:endParaRPr lang="en-US" altLang="en-US" sz="2000" i="1" dirty="0">
              <a:cs typeface="Arial" panose="020B0604020202020204" pitchFamily="34" charset="0"/>
            </a:endParaRP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1598613" y="3924300"/>
            <a:ext cx="57800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435100" algn="l"/>
              </a:tabLst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435100" algn="l"/>
              </a:tabLst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435100" algn="l"/>
              </a:tabLst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435100" algn="l"/>
              </a:tabLst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i="0"/>
              <a:t>Takt time	= (8 hrs x 60 mins) / 600 units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i="0"/>
              <a:t>	= 0.8 min = 48 seconds</a:t>
            </a:r>
          </a:p>
        </p:txBody>
      </p:sp>
      <p:grpSp>
        <p:nvGrpSpPr>
          <p:cNvPr id="132101" name="Group 5"/>
          <p:cNvGrpSpPr>
            <a:grpSpLocks/>
          </p:cNvGrpSpPr>
          <p:nvPr/>
        </p:nvGrpSpPr>
        <p:grpSpPr bwMode="auto">
          <a:xfrm>
            <a:off x="958850" y="4846638"/>
            <a:ext cx="7023100" cy="1774825"/>
            <a:chOff x="756" y="2862"/>
            <a:chExt cx="4424" cy="1118"/>
          </a:xfrm>
        </p:grpSpPr>
        <p:grpSp>
          <p:nvGrpSpPr>
            <p:cNvPr id="65542" name="Group 6"/>
            <p:cNvGrpSpPr>
              <a:grpSpLocks/>
            </p:cNvGrpSpPr>
            <p:nvPr/>
          </p:nvGrpSpPr>
          <p:grpSpPr bwMode="auto">
            <a:xfrm>
              <a:off x="756" y="2862"/>
              <a:ext cx="4424" cy="566"/>
              <a:chOff x="774" y="2870"/>
              <a:chExt cx="4424" cy="566"/>
            </a:xfrm>
          </p:grpSpPr>
          <p:sp>
            <p:nvSpPr>
              <p:cNvPr id="65544" name="Rectangle 7"/>
              <p:cNvSpPr>
                <a:spLocks noChangeArrowheads="1"/>
              </p:cNvSpPr>
              <p:nvPr/>
            </p:nvSpPr>
            <p:spPr bwMode="auto">
              <a:xfrm>
                <a:off x="774" y="3041"/>
                <a:ext cx="206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/>
                  <a:t>Workers required =</a:t>
                </a:r>
              </a:p>
            </p:txBody>
          </p:sp>
          <p:grpSp>
            <p:nvGrpSpPr>
              <p:cNvPr id="65545" name="Group 8"/>
              <p:cNvGrpSpPr>
                <a:grpSpLocks/>
              </p:cNvGrpSpPr>
              <p:nvPr/>
            </p:nvGrpSpPr>
            <p:grpSpPr bwMode="auto">
              <a:xfrm>
                <a:off x="2558" y="2870"/>
                <a:ext cx="2640" cy="566"/>
                <a:chOff x="2614" y="2918"/>
                <a:chExt cx="2640" cy="566"/>
              </a:xfrm>
            </p:grpSpPr>
            <p:sp>
              <p:nvSpPr>
                <p:cNvPr id="65546" name="Rectangle 9"/>
                <p:cNvSpPr>
                  <a:spLocks noChangeArrowheads="1"/>
                </p:cNvSpPr>
                <p:nvPr/>
              </p:nvSpPr>
              <p:spPr bwMode="auto">
                <a:xfrm>
                  <a:off x="2647" y="2918"/>
                  <a:ext cx="2573" cy="5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0"/>
                    <a:t>Total operation time required</a:t>
                  </a:r>
                </a:p>
                <a:p>
                  <a:pPr algn="ctr">
                    <a:lnSpc>
                      <a:spcPct val="11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0"/>
                    <a:t>Takt time</a:t>
                  </a:r>
                </a:p>
              </p:txBody>
            </p:sp>
            <p:sp>
              <p:nvSpPr>
                <p:cNvPr id="65547" name="Line 10"/>
                <p:cNvSpPr>
                  <a:spLocks noChangeShapeType="1"/>
                </p:cNvSpPr>
                <p:nvPr/>
              </p:nvSpPr>
              <p:spPr bwMode="auto">
                <a:xfrm>
                  <a:off x="2614" y="3200"/>
                  <a:ext cx="26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543" name="Rectangle 11"/>
            <p:cNvSpPr>
              <a:spLocks noChangeArrowheads="1"/>
            </p:cNvSpPr>
            <p:nvPr/>
          </p:nvSpPr>
          <p:spPr bwMode="auto">
            <a:xfrm>
              <a:off x="2270" y="3457"/>
              <a:ext cx="147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0" dirty="0"/>
                <a:t>= 140 / 48 = 2.9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0" dirty="0"/>
                <a:t>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10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Product-Oriented </a:t>
            </a:r>
            <a:r>
              <a:rPr lang="en-US" dirty="0">
                <a:latin typeface="Arial" charset="0"/>
                <a:cs typeface="Arial" charset="0"/>
              </a:rPr>
              <a:t>Layout</a:t>
            </a:r>
            <a:endParaRPr lang="en-US" sz="3200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0C4066-B959-7048-993A-1D66F247A47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733425" y="2974975"/>
            <a:ext cx="7677150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82600" indent="-4826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Font typeface="Times" charset="0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Volume</a:t>
            </a:r>
            <a:r>
              <a:rPr lang="en-US" sz="2400" dirty="0"/>
              <a:t> is adequate for high equipment utilization</a:t>
            </a:r>
          </a:p>
          <a:p>
            <a:pPr marL="482600" indent="-4826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Font typeface="Times" charset="0"/>
              <a:buAutoNum type="arabicPeriod"/>
            </a:pPr>
            <a:r>
              <a:rPr lang="en-US" sz="2400" dirty="0"/>
              <a:t>Product </a:t>
            </a:r>
            <a:r>
              <a:rPr lang="en-US" sz="2400" dirty="0">
                <a:solidFill>
                  <a:srgbClr val="FF0000"/>
                </a:solidFill>
              </a:rPr>
              <a:t>demand</a:t>
            </a:r>
            <a:r>
              <a:rPr lang="en-US" sz="2400" dirty="0"/>
              <a:t> is stable enough to justify high investment in specialized equipment</a:t>
            </a:r>
          </a:p>
          <a:p>
            <a:pPr marL="482600" indent="-4826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Font typeface="Times" charset="0"/>
              <a:buAutoNum type="arabicPeriod"/>
            </a:pPr>
            <a:r>
              <a:rPr lang="en-US" sz="2400" dirty="0"/>
              <a:t>Product is </a:t>
            </a:r>
            <a:r>
              <a:rPr lang="en-US" sz="2400" dirty="0">
                <a:solidFill>
                  <a:srgbClr val="FF0000"/>
                </a:solidFill>
              </a:rPr>
              <a:t>standardized</a:t>
            </a:r>
            <a:r>
              <a:rPr lang="en-US" sz="2400" dirty="0"/>
              <a:t> or approaching a phase of life cycle that justifies investment </a:t>
            </a:r>
          </a:p>
          <a:p>
            <a:pPr marL="482600" indent="-4826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Font typeface="Times" charset="0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Supplies</a:t>
            </a:r>
            <a:r>
              <a:rPr lang="en-US" sz="2400" dirty="0"/>
              <a:t> of raw materials and components are adequate and of uniform quality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682625" y="1893888"/>
            <a:ext cx="779303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BF0922"/>
                </a:solidFill>
              </a:rPr>
              <a:t>Organized around products or families of similar high-volume, low-variety products</a:t>
            </a:r>
          </a:p>
        </p:txBody>
      </p:sp>
    </p:spTree>
    <p:extLst>
      <p:ext uri="{BB962C8B-B14F-4D97-AF65-F5344CB8AC3E}">
        <p14:creationId xmlns:p14="http://schemas.microsoft.com/office/powerpoint/2010/main" val="35977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Product-Oriented Layouts</a:t>
            </a:r>
            <a:endParaRPr lang="en-US" sz="3200" dirty="0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Advantages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 smtClean="0"/>
              <a:t>Low </a:t>
            </a:r>
            <a:r>
              <a:rPr lang="en-US" dirty="0"/>
              <a:t>variable cost per unit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Low material handling costs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Reduced work-in-process inventories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Easier training and supervision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Rapid throughput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Disadvantages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 smtClean="0"/>
              <a:t>High </a:t>
            </a:r>
            <a:r>
              <a:rPr lang="en-US" dirty="0"/>
              <a:t>volume is required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Work stoppage at any point ties up the whole operation</a:t>
            </a:r>
          </a:p>
          <a:p>
            <a:pPr lvl="1">
              <a:lnSpc>
                <a:spcPct val="90000"/>
              </a:lnSpc>
              <a:spcAft>
                <a:spcPct val="30000"/>
              </a:spcAft>
              <a:buClr>
                <a:schemeClr val="tx1"/>
              </a:buClr>
            </a:pPr>
            <a:r>
              <a:rPr lang="en-US" dirty="0"/>
              <a:t>Lack of flexibility in product or production </a:t>
            </a:r>
            <a:r>
              <a:rPr lang="en-US" dirty="0" smtClean="0"/>
              <a:t>rates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0C4066-B959-7048-993A-1D66F247A47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1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-1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544638"/>
            <a:ext cx="87788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McDonald</a:t>
            </a:r>
            <a:r>
              <a:rPr lang="en-AU" dirty="0">
                <a:latin typeface="Arial" charset="0"/>
                <a:cs typeface="Arial" charset="0"/>
              </a:rPr>
              <a:t>'</a:t>
            </a:r>
            <a:r>
              <a:rPr lang="en-US" dirty="0" smtClean="0">
                <a:latin typeface="Arial" charset="0"/>
                <a:cs typeface="Arial" charset="0"/>
              </a:rPr>
              <a:t>s </a:t>
            </a:r>
            <a:r>
              <a:rPr lang="en-US" dirty="0">
                <a:latin typeface="Arial" charset="0"/>
                <a:cs typeface="Arial" charset="0"/>
              </a:rPr>
              <a:t>Assembly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410450" y="5922963"/>
            <a:ext cx="1208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00" dirty="0"/>
              <a:t>Figure </a:t>
            </a:r>
            <a:r>
              <a:rPr lang="en-US" sz="1600" dirty="0">
                <a:solidFill>
                  <a:schemeClr val="tx2"/>
                </a:solidFill>
              </a:rPr>
              <a:t>9.11</a:t>
            </a:r>
          </a:p>
        </p:txBody>
      </p:sp>
    </p:spTree>
    <p:extLst>
      <p:ext uri="{BB962C8B-B14F-4D97-AF65-F5344CB8AC3E}">
        <p14:creationId xmlns:p14="http://schemas.microsoft.com/office/powerpoint/2010/main" val="34581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Good Layouts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Material</a:t>
            </a:r>
            <a:r>
              <a:rPr lang="en-US" dirty="0"/>
              <a:t> handling equipment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dirty="0"/>
              <a:t>Capacity and </a:t>
            </a:r>
            <a:r>
              <a:rPr lang="en-US" dirty="0">
                <a:solidFill>
                  <a:srgbClr val="FF0000"/>
                </a:solidFill>
              </a:rPr>
              <a:t>space</a:t>
            </a:r>
            <a:r>
              <a:rPr lang="en-US" dirty="0"/>
              <a:t> requirements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Environment and aesthetics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Flows</a:t>
            </a:r>
            <a:r>
              <a:rPr lang="en-US" dirty="0"/>
              <a:t> of information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Cost</a:t>
            </a:r>
            <a:r>
              <a:rPr lang="en-US" dirty="0"/>
              <a:t> of moving between various work </a:t>
            </a:r>
            <a:r>
              <a:rPr lang="en-US" dirty="0" smtClean="0"/>
              <a:t>areas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Arial" charset="0"/>
                <a:cs typeface="Arial" charset="0"/>
              </a:rPr>
              <a:t>Assembly-Line Balancing</a:t>
            </a:r>
            <a:endParaRPr lang="en-US" sz="3200" dirty="0">
              <a:latin typeface="Arial" charset="0"/>
              <a:cs typeface="Arial" charset="0"/>
            </a:endParaRPr>
          </a:p>
        </p:txBody>
      </p:sp>
      <p:sp>
        <p:nvSpPr>
          <p:cNvPr id="13312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Objective is to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minimize the imbalance between machines or personnel </a:t>
            </a:r>
            <a:r>
              <a:rPr lang="en-US" dirty="0">
                <a:latin typeface="Arial" charset="0"/>
                <a:cs typeface="Arial" charset="0"/>
              </a:rPr>
              <a:t>while meeting required output</a:t>
            </a:r>
          </a:p>
          <a:p>
            <a:pPr marL="800100" lvl="1" indent="-514350">
              <a:buFont typeface="+mj-lt"/>
              <a:buAutoNum type="arabicPeriod"/>
            </a:pPr>
            <a:r>
              <a:rPr lang="en-US" dirty="0">
                <a:latin typeface="Arial" charset="0"/>
                <a:cs typeface="Arial" charset="0"/>
              </a:rPr>
              <a:t>Starts with the </a:t>
            </a:r>
            <a:r>
              <a:rPr lang="en-US" i="1" dirty="0">
                <a:latin typeface="Arial" charset="0"/>
                <a:cs typeface="Arial" charset="0"/>
              </a:rPr>
              <a:t>precedence </a:t>
            </a:r>
            <a:r>
              <a:rPr lang="en-US" i="1" dirty="0" smtClean="0">
                <a:latin typeface="Arial" charset="0"/>
                <a:cs typeface="Arial" charset="0"/>
              </a:rPr>
              <a:t>relationships</a:t>
            </a:r>
          </a:p>
          <a:p>
            <a:pPr marL="800100" lvl="1" indent="-514350">
              <a:buFont typeface="+mj-lt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Determine </a:t>
            </a:r>
            <a:r>
              <a:rPr lang="en-US" dirty="0">
                <a:latin typeface="Arial" charset="0"/>
                <a:cs typeface="Arial" charset="0"/>
              </a:rPr>
              <a:t>cycle </a:t>
            </a:r>
            <a:r>
              <a:rPr lang="en-US" dirty="0" smtClean="0">
                <a:latin typeface="Arial" charset="0"/>
                <a:cs typeface="Arial" charset="0"/>
              </a:rPr>
              <a:t>time</a:t>
            </a:r>
          </a:p>
          <a:p>
            <a:pPr marL="800100" lvl="1" indent="-514350">
              <a:buFont typeface="+mj-lt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Calculate </a:t>
            </a:r>
            <a:r>
              <a:rPr lang="en-US" dirty="0">
                <a:latin typeface="Arial" charset="0"/>
                <a:cs typeface="Arial" charset="0"/>
              </a:rPr>
              <a:t>theoretical </a:t>
            </a:r>
            <a:r>
              <a:rPr lang="en-US" dirty="0" smtClean="0">
                <a:latin typeface="Arial" charset="0"/>
                <a:cs typeface="Arial" charset="0"/>
              </a:rPr>
              <a:t>minimum </a:t>
            </a:r>
            <a:r>
              <a:rPr lang="en-US" dirty="0">
                <a:latin typeface="Arial" charset="0"/>
                <a:cs typeface="Arial" charset="0"/>
              </a:rPr>
              <a:t>number of 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workstations</a:t>
            </a:r>
          </a:p>
          <a:p>
            <a:pPr marL="800100" lvl="1" indent="-514350">
              <a:buFont typeface="+mj-lt"/>
              <a:buAutoNum type="arabicPeriod"/>
            </a:pPr>
            <a:r>
              <a:rPr lang="en-US" dirty="0" smtClean="0">
                <a:latin typeface="Arial" charset="0"/>
                <a:cs typeface="Arial" charset="0"/>
              </a:rPr>
              <a:t>Balance </a:t>
            </a:r>
            <a:r>
              <a:rPr lang="en-US" dirty="0">
                <a:latin typeface="Arial" charset="0"/>
                <a:cs typeface="Arial" charset="0"/>
              </a:rPr>
              <a:t>the line by </a:t>
            </a:r>
            <a:r>
              <a:rPr lang="en-US" dirty="0" smtClean="0">
                <a:latin typeface="Arial" charset="0"/>
                <a:cs typeface="Arial" charset="0"/>
              </a:rPr>
              <a:t>assigning </a:t>
            </a:r>
            <a:r>
              <a:rPr lang="en-US" dirty="0">
                <a:latin typeface="Arial" charset="0"/>
                <a:cs typeface="Arial" charset="0"/>
              </a:rPr>
              <a:t>specific </a:t>
            </a:r>
            <a:r>
              <a:rPr lang="en-US" dirty="0" smtClean="0">
                <a:latin typeface="Arial" charset="0"/>
                <a:cs typeface="Arial" charset="0"/>
              </a:rPr>
              <a:t>tasks </a:t>
            </a:r>
            <a:r>
              <a:rPr lang="en-US" dirty="0">
                <a:latin typeface="Arial" charset="0"/>
                <a:cs typeface="Arial" charset="0"/>
              </a:rPr>
              <a:t>to workstations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Cycle Time –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1205" name="Group 6"/>
          <p:cNvGrpSpPr>
            <a:grpSpLocks/>
          </p:cNvGrpSpPr>
          <p:nvPr/>
        </p:nvGrpSpPr>
        <p:grpSpPr bwMode="auto">
          <a:xfrm>
            <a:off x="2338388" y="3233739"/>
            <a:ext cx="4797426" cy="979488"/>
            <a:chOff x="1537" y="1437"/>
            <a:chExt cx="3022" cy="617"/>
          </a:xfrm>
        </p:grpSpPr>
        <p:sp>
          <p:nvSpPr>
            <p:cNvPr id="51230" name="Rectangle 7"/>
            <p:cNvSpPr>
              <a:spLocks noChangeArrowheads="1"/>
            </p:cNvSpPr>
            <p:nvPr/>
          </p:nvSpPr>
          <p:spPr bwMode="auto">
            <a:xfrm>
              <a:off x="1537" y="1590"/>
              <a:ext cx="65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800" b="0" dirty="0">
                  <a:cs typeface="Arial" panose="020B0604020202020204" pitchFamily="34" charset="0"/>
                </a:rPr>
                <a:t>C</a:t>
              </a:r>
              <a:r>
                <a:rPr lang="en-US" altLang="en-US" sz="2800" b="0" baseline="-25000" dirty="0">
                  <a:cs typeface="Arial" panose="020B0604020202020204" pitchFamily="34" charset="0"/>
                </a:rPr>
                <a:t>d</a:t>
              </a:r>
              <a:r>
                <a:rPr lang="en-US" altLang="en-US" b="0" dirty="0">
                  <a:cs typeface="Arial" panose="020B0604020202020204" pitchFamily="34" charset="0"/>
                </a:rPr>
                <a:t> = </a:t>
              </a:r>
            </a:p>
          </p:txBody>
        </p:sp>
        <p:grpSp>
          <p:nvGrpSpPr>
            <p:cNvPr id="51231" name="Group 8"/>
            <p:cNvGrpSpPr>
              <a:grpSpLocks/>
            </p:cNvGrpSpPr>
            <p:nvPr/>
          </p:nvGrpSpPr>
          <p:grpSpPr bwMode="auto">
            <a:xfrm>
              <a:off x="2141" y="1437"/>
              <a:ext cx="2418" cy="617"/>
              <a:chOff x="2141" y="1437"/>
              <a:chExt cx="2418" cy="617"/>
            </a:xfrm>
          </p:grpSpPr>
          <p:sp>
            <p:nvSpPr>
              <p:cNvPr id="51232" name="Rectangle 9"/>
              <p:cNvSpPr>
                <a:spLocks noChangeArrowheads="1"/>
              </p:cNvSpPr>
              <p:nvPr/>
            </p:nvSpPr>
            <p:spPr bwMode="auto">
              <a:xfrm>
                <a:off x="2221" y="1437"/>
                <a:ext cx="2264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>
                    <a:cs typeface="Arial" panose="020B0604020202020204" pitchFamily="34" charset="0"/>
                  </a:rPr>
                  <a:t>production time available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>
                    <a:cs typeface="Arial" panose="020B0604020202020204" pitchFamily="34" charset="0"/>
                  </a:rPr>
                  <a:t>desired units of output</a:t>
                </a:r>
              </a:p>
            </p:txBody>
          </p:sp>
          <p:sp>
            <p:nvSpPr>
              <p:cNvPr id="51233" name="Line 10"/>
              <p:cNvSpPr>
                <a:spLocks noChangeShapeType="1"/>
              </p:cNvSpPr>
              <p:nvPr/>
            </p:nvSpPr>
            <p:spPr bwMode="auto">
              <a:xfrm>
                <a:off x="2141" y="1769"/>
                <a:ext cx="241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207" name="Group 12"/>
          <p:cNvGrpSpPr>
            <a:grpSpLocks/>
          </p:cNvGrpSpPr>
          <p:nvPr/>
        </p:nvGrpSpPr>
        <p:grpSpPr bwMode="auto">
          <a:xfrm>
            <a:off x="2066925" y="4316415"/>
            <a:ext cx="5206999" cy="979488"/>
            <a:chOff x="1393" y="2316"/>
            <a:chExt cx="3280" cy="617"/>
          </a:xfrm>
        </p:grpSpPr>
        <p:sp>
          <p:nvSpPr>
            <p:cNvPr id="51227" name="Rectangle 13"/>
            <p:cNvSpPr>
              <a:spLocks noChangeArrowheads="1"/>
            </p:cNvSpPr>
            <p:nvPr/>
          </p:nvSpPr>
          <p:spPr bwMode="auto">
            <a:xfrm>
              <a:off x="1393" y="2469"/>
              <a:ext cx="65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800" b="0">
                  <a:cs typeface="Arial" panose="020B0604020202020204" pitchFamily="34" charset="0"/>
                </a:rPr>
                <a:t>C</a:t>
              </a:r>
              <a:r>
                <a:rPr lang="en-US" altLang="en-US" sz="2800" b="0" baseline="-25000">
                  <a:cs typeface="Arial" panose="020B0604020202020204" pitchFamily="34" charset="0"/>
                </a:rPr>
                <a:t>d</a:t>
              </a:r>
              <a:r>
                <a:rPr lang="en-US" altLang="en-US" b="0">
                  <a:cs typeface="Arial" panose="020B0604020202020204" pitchFamily="34" charset="0"/>
                </a:rPr>
                <a:t> = </a:t>
              </a:r>
            </a:p>
          </p:txBody>
        </p:sp>
        <p:sp>
          <p:nvSpPr>
            <p:cNvPr id="51228" name="Rectangle 14"/>
            <p:cNvSpPr>
              <a:spLocks noChangeArrowheads="1"/>
            </p:cNvSpPr>
            <p:nvPr/>
          </p:nvSpPr>
          <p:spPr bwMode="auto">
            <a:xfrm>
              <a:off x="2076" y="2316"/>
              <a:ext cx="2595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0" i="0">
                  <a:cs typeface="Arial" panose="020B0604020202020204" pitchFamily="34" charset="0"/>
                </a:rPr>
                <a:t>(8 hours x 60 minutes / hour)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0" i="0">
                  <a:cs typeface="Arial" panose="020B0604020202020204" pitchFamily="34" charset="0"/>
                </a:rPr>
                <a:t>(120 units)</a:t>
              </a:r>
            </a:p>
          </p:txBody>
        </p:sp>
        <p:sp>
          <p:nvSpPr>
            <p:cNvPr id="51229" name="Line 15"/>
            <p:cNvSpPr>
              <a:spLocks noChangeShapeType="1"/>
            </p:cNvSpPr>
            <p:nvPr/>
          </p:nvSpPr>
          <p:spPr bwMode="auto">
            <a:xfrm>
              <a:off x="1997" y="2648"/>
              <a:ext cx="26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208" name="Group 16"/>
          <p:cNvGrpSpPr>
            <a:grpSpLocks/>
          </p:cNvGrpSpPr>
          <p:nvPr/>
        </p:nvGrpSpPr>
        <p:grpSpPr bwMode="auto">
          <a:xfrm>
            <a:off x="2927350" y="5314953"/>
            <a:ext cx="3792538" cy="979488"/>
            <a:chOff x="1393" y="3123"/>
            <a:chExt cx="2389" cy="617"/>
          </a:xfrm>
        </p:grpSpPr>
        <p:sp>
          <p:nvSpPr>
            <p:cNvPr id="51223" name="Rectangle 17"/>
            <p:cNvSpPr>
              <a:spLocks noChangeArrowheads="1"/>
            </p:cNvSpPr>
            <p:nvPr/>
          </p:nvSpPr>
          <p:spPr bwMode="auto">
            <a:xfrm>
              <a:off x="1393" y="3258"/>
              <a:ext cx="238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 b="0">
                  <a:cs typeface="Arial" panose="020B0604020202020204" pitchFamily="34" charset="0"/>
                </a:rPr>
                <a:t>C</a:t>
              </a:r>
              <a:r>
                <a:rPr lang="en-US" altLang="en-US" sz="2800" b="0" baseline="-25000">
                  <a:cs typeface="Arial" panose="020B0604020202020204" pitchFamily="34" charset="0"/>
                </a:rPr>
                <a:t>d</a:t>
              </a:r>
              <a:r>
                <a:rPr lang="en-US" altLang="en-US" b="0">
                  <a:cs typeface="Arial" panose="020B0604020202020204" pitchFamily="34" charset="0"/>
                </a:rPr>
                <a:t> </a:t>
              </a:r>
              <a:r>
                <a:rPr lang="en-US" altLang="en-US" b="0" i="0">
                  <a:cs typeface="Arial" panose="020B0604020202020204" pitchFamily="34" charset="0"/>
                </a:rPr>
                <a:t>=          = </a:t>
              </a:r>
              <a:r>
                <a:rPr lang="en-US" altLang="en-US" sz="2400" b="0" i="0">
                  <a:cs typeface="Arial" panose="020B0604020202020204" pitchFamily="34" charset="0"/>
                </a:rPr>
                <a:t>4 minutes</a:t>
              </a:r>
              <a:endParaRPr lang="en-US" altLang="en-US" sz="2400" b="0">
                <a:cs typeface="Arial" panose="020B0604020202020204" pitchFamily="34" charset="0"/>
              </a:endParaRPr>
            </a:p>
          </p:txBody>
        </p:sp>
        <p:grpSp>
          <p:nvGrpSpPr>
            <p:cNvPr id="51224" name="Group 18"/>
            <p:cNvGrpSpPr>
              <a:grpSpLocks/>
            </p:cNvGrpSpPr>
            <p:nvPr/>
          </p:nvGrpSpPr>
          <p:grpSpPr bwMode="auto">
            <a:xfrm>
              <a:off x="2005" y="3123"/>
              <a:ext cx="463" cy="617"/>
              <a:chOff x="2023" y="3123"/>
              <a:chExt cx="463" cy="617"/>
            </a:xfrm>
          </p:grpSpPr>
          <p:sp>
            <p:nvSpPr>
              <p:cNvPr id="51225" name="Rectangle 19"/>
              <p:cNvSpPr>
                <a:spLocks noChangeArrowheads="1"/>
              </p:cNvSpPr>
              <p:nvPr/>
            </p:nvSpPr>
            <p:spPr bwMode="auto">
              <a:xfrm>
                <a:off x="2036" y="3123"/>
                <a:ext cx="440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>
                    <a:cs typeface="Arial" panose="020B0604020202020204" pitchFamily="34" charset="0"/>
                  </a:rPr>
                  <a:t>480</a:t>
                </a: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b="0" i="0">
                    <a:cs typeface="Arial" panose="020B0604020202020204" pitchFamily="34" charset="0"/>
                  </a:rPr>
                  <a:t>120</a:t>
                </a:r>
              </a:p>
            </p:txBody>
          </p:sp>
          <p:sp>
            <p:nvSpPr>
              <p:cNvPr id="51226" name="Line 20"/>
              <p:cNvSpPr>
                <a:spLocks noChangeShapeType="1"/>
              </p:cNvSpPr>
              <p:nvPr/>
            </p:nvSpPr>
            <p:spPr bwMode="auto">
              <a:xfrm>
                <a:off x="2023" y="3437"/>
                <a:ext cx="46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77711"/>
              </p:ext>
            </p:extLst>
          </p:nvPr>
        </p:nvGraphicFramePr>
        <p:xfrm>
          <a:off x="2590006" y="1848645"/>
          <a:ext cx="434975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538">
                  <a:extLst>
                    <a:ext uri="{9D8B030D-6E8A-4147-A177-3AD203B41FA5}">
                      <a16:colId xmlns:a16="http://schemas.microsoft.com/office/drawing/2014/main" val="3032082949"/>
                    </a:ext>
                  </a:extLst>
                </a:gridCol>
                <a:gridCol w="2452212">
                  <a:extLst>
                    <a:ext uri="{9D8B030D-6E8A-4147-A177-3AD203B41FA5}">
                      <a16:colId xmlns:a16="http://schemas.microsoft.com/office/drawing/2014/main" val="357927735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Variable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extLst>
                  <a:ext uri="{0D108BD9-81ED-4DB2-BD59-A6C34878D82A}">
                    <a16:rowId xmlns:a16="http://schemas.microsoft.com/office/drawing/2014/main" val="366029245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Production</a:t>
                      </a:r>
                      <a:r>
                        <a:rPr lang="en-US" sz="1800" baseline="0" dirty="0" smtClean="0"/>
                        <a:t> Time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 hours (480 minutes)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extLst>
                  <a:ext uri="{0D108BD9-81ED-4DB2-BD59-A6C34878D82A}">
                    <a16:rowId xmlns:a16="http://schemas.microsoft.com/office/drawing/2014/main" val="168077988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Desired</a:t>
                      </a:r>
                      <a:r>
                        <a:rPr lang="en-US" sz="1800" baseline="0" dirty="0" smtClean="0"/>
                        <a:t> Output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120 units</a:t>
                      </a:r>
                      <a:endParaRPr lang="en-US" sz="1800" dirty="0"/>
                    </a:p>
                  </a:txBody>
                  <a:tcPr marL="91445" marR="91445" marT="45733" marB="45733"/>
                </a:tc>
                <a:extLst>
                  <a:ext uri="{0D108BD9-81ED-4DB2-BD59-A6C34878D82A}">
                    <a16:rowId xmlns:a16="http://schemas.microsoft.com/office/drawing/2014/main" val="34971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18818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/>
          <a:lstStyle/>
          <a:p>
            <a:pPr eaLnBrk="1" hangingPunct="1">
              <a:defRPr/>
            </a:pPr>
            <a:r>
              <a:rPr lang="en-US" sz="4800" smtClean="0"/>
              <a:t>Flow Time vs Cycle Time</a:t>
            </a:r>
          </a:p>
        </p:txBody>
      </p:sp>
      <p:sp>
        <p:nvSpPr>
          <p:cNvPr id="865283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8" tIns="44450" rIns="90488" bIns="44450"/>
          <a:lstStyle/>
          <a:p>
            <a:pPr marL="381000" indent="-381000"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Cycle time </a:t>
            </a:r>
            <a:r>
              <a:rPr lang="en-US" dirty="0" smtClean="0"/>
              <a:t>= max time spent at any station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5300" name="Group 4"/>
          <p:cNvGrpSpPr>
            <a:grpSpLocks/>
          </p:cNvGrpSpPr>
          <p:nvPr/>
        </p:nvGrpSpPr>
        <p:grpSpPr bwMode="auto">
          <a:xfrm>
            <a:off x="1876425" y="2811896"/>
            <a:ext cx="5510213" cy="1081088"/>
            <a:chOff x="984" y="2455"/>
            <a:chExt cx="3471" cy="681"/>
          </a:xfrm>
        </p:grpSpPr>
        <p:grpSp>
          <p:nvGrpSpPr>
            <p:cNvPr id="55302" name="Group 5"/>
            <p:cNvGrpSpPr>
              <a:grpSpLocks/>
            </p:cNvGrpSpPr>
            <p:nvPr/>
          </p:nvGrpSpPr>
          <p:grpSpPr bwMode="auto">
            <a:xfrm>
              <a:off x="984" y="2455"/>
              <a:ext cx="3471" cy="400"/>
              <a:chOff x="984" y="2455"/>
              <a:chExt cx="3471" cy="400"/>
            </a:xfrm>
          </p:grpSpPr>
          <p:sp>
            <p:nvSpPr>
              <p:cNvPr id="55306" name="Line 6"/>
              <p:cNvSpPr>
                <a:spLocks noChangeShapeType="1"/>
              </p:cNvSpPr>
              <p:nvPr/>
            </p:nvSpPr>
            <p:spPr bwMode="auto">
              <a:xfrm>
                <a:off x="984" y="2655"/>
                <a:ext cx="538" cy="0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7" name="Line 7"/>
              <p:cNvSpPr>
                <a:spLocks noChangeShapeType="1"/>
              </p:cNvSpPr>
              <p:nvPr/>
            </p:nvSpPr>
            <p:spPr bwMode="auto">
              <a:xfrm>
                <a:off x="3908" y="2655"/>
                <a:ext cx="547" cy="0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8" name="Line 8"/>
              <p:cNvSpPr>
                <a:spLocks noChangeShapeType="1"/>
              </p:cNvSpPr>
              <p:nvPr/>
            </p:nvSpPr>
            <p:spPr bwMode="auto">
              <a:xfrm>
                <a:off x="2871" y="2655"/>
                <a:ext cx="654" cy="0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09" name="Line 9"/>
              <p:cNvSpPr>
                <a:spLocks noChangeShapeType="1"/>
              </p:cNvSpPr>
              <p:nvPr/>
            </p:nvSpPr>
            <p:spPr bwMode="auto">
              <a:xfrm>
                <a:off x="1852" y="2655"/>
                <a:ext cx="663" cy="0"/>
              </a:xfrm>
              <a:prstGeom prst="line">
                <a:avLst/>
              </a:prstGeom>
              <a:noFill/>
              <a:ln w="38100">
                <a:solidFill>
                  <a:srgbClr val="EEEEEE"/>
                </a:solidFill>
                <a:round/>
                <a:headEnd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5310" name="Group 10"/>
              <p:cNvGrpSpPr>
                <a:grpSpLocks/>
              </p:cNvGrpSpPr>
              <p:nvPr/>
            </p:nvGrpSpPr>
            <p:grpSpPr bwMode="auto">
              <a:xfrm>
                <a:off x="1496" y="2455"/>
                <a:ext cx="400" cy="400"/>
                <a:chOff x="628" y="2455"/>
                <a:chExt cx="400" cy="400"/>
              </a:xfrm>
            </p:grpSpPr>
            <p:sp>
              <p:nvSpPr>
                <p:cNvPr id="55317" name="Rectangle 11"/>
                <p:cNvSpPr>
                  <a:spLocks noChangeArrowheads="1"/>
                </p:cNvSpPr>
                <p:nvPr/>
              </p:nvSpPr>
              <p:spPr bwMode="auto">
                <a:xfrm>
                  <a:off x="628" y="2455"/>
                  <a:ext cx="400" cy="400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b="0" i="0"/>
                </a:p>
              </p:txBody>
            </p:sp>
            <p:sp>
              <p:nvSpPr>
                <p:cNvPr id="55318" name="Rectangle 12"/>
                <p:cNvSpPr>
                  <a:spLocks noChangeArrowheads="1"/>
                </p:cNvSpPr>
                <p:nvPr/>
              </p:nvSpPr>
              <p:spPr bwMode="auto">
                <a:xfrm>
                  <a:off x="717" y="2512"/>
                  <a:ext cx="223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0" dirty="0"/>
                    <a:t>1</a:t>
                  </a:r>
                </a:p>
              </p:txBody>
            </p:sp>
          </p:grpSp>
          <p:grpSp>
            <p:nvGrpSpPr>
              <p:cNvPr id="55311" name="Group 13"/>
              <p:cNvGrpSpPr>
                <a:grpSpLocks/>
              </p:cNvGrpSpPr>
              <p:nvPr/>
            </p:nvGrpSpPr>
            <p:grpSpPr bwMode="auto">
              <a:xfrm>
                <a:off x="2524" y="2455"/>
                <a:ext cx="400" cy="400"/>
                <a:chOff x="1396" y="2455"/>
                <a:chExt cx="400" cy="400"/>
              </a:xfrm>
            </p:grpSpPr>
            <p:sp>
              <p:nvSpPr>
                <p:cNvPr id="55315" name="Rectangle 14"/>
                <p:cNvSpPr>
                  <a:spLocks noChangeArrowheads="1"/>
                </p:cNvSpPr>
                <p:nvPr/>
              </p:nvSpPr>
              <p:spPr bwMode="auto">
                <a:xfrm>
                  <a:off x="1396" y="2455"/>
                  <a:ext cx="400" cy="400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b="0" i="0"/>
                </a:p>
              </p:txBody>
            </p:sp>
            <p:sp>
              <p:nvSpPr>
                <p:cNvPr id="55316" name="Rectangle 15"/>
                <p:cNvSpPr>
                  <a:spLocks noChangeArrowheads="1"/>
                </p:cNvSpPr>
                <p:nvPr/>
              </p:nvSpPr>
              <p:spPr bwMode="auto">
                <a:xfrm>
                  <a:off x="1486" y="2512"/>
                  <a:ext cx="223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0"/>
                    <a:t>2</a:t>
                  </a:r>
                </a:p>
              </p:txBody>
            </p:sp>
          </p:grpSp>
          <p:grpSp>
            <p:nvGrpSpPr>
              <p:cNvPr id="55312" name="Group 16"/>
              <p:cNvGrpSpPr>
                <a:grpSpLocks/>
              </p:cNvGrpSpPr>
              <p:nvPr/>
            </p:nvGrpSpPr>
            <p:grpSpPr bwMode="auto">
              <a:xfrm>
                <a:off x="3543" y="2455"/>
                <a:ext cx="400" cy="400"/>
                <a:chOff x="2188" y="2455"/>
                <a:chExt cx="400" cy="400"/>
              </a:xfrm>
            </p:grpSpPr>
            <p:sp>
              <p:nvSpPr>
                <p:cNvPr id="55313" name="Rectangle 17"/>
                <p:cNvSpPr>
                  <a:spLocks noChangeArrowheads="1"/>
                </p:cNvSpPr>
                <p:nvPr/>
              </p:nvSpPr>
              <p:spPr bwMode="auto">
                <a:xfrm>
                  <a:off x="2188" y="2455"/>
                  <a:ext cx="400" cy="400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b="0" i="0"/>
                </a:p>
              </p:txBody>
            </p:sp>
            <p:sp>
              <p:nvSpPr>
                <p:cNvPr id="55314" name="Rectangle 18"/>
                <p:cNvSpPr>
                  <a:spLocks noChangeArrowheads="1"/>
                </p:cNvSpPr>
                <p:nvPr/>
              </p:nvSpPr>
              <p:spPr bwMode="auto">
                <a:xfrm>
                  <a:off x="2277" y="2512"/>
                  <a:ext cx="223" cy="2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0"/>
                    <a:t>3</a:t>
                  </a:r>
                </a:p>
              </p:txBody>
            </p:sp>
          </p:grpSp>
        </p:grpSp>
        <p:sp>
          <p:nvSpPr>
            <p:cNvPr id="865299" name="Rectangle 19"/>
            <p:cNvSpPr>
              <a:spLocks noChangeArrowheads="1"/>
            </p:cNvSpPr>
            <p:nvPr/>
          </p:nvSpPr>
          <p:spPr bwMode="auto">
            <a:xfrm>
              <a:off x="1255" y="2886"/>
              <a:ext cx="8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atin typeface="Arial" charset="0"/>
                </a:rPr>
                <a:t>7 </a:t>
              </a:r>
              <a:r>
                <a:rPr lang="en-US" sz="2000" b="1" dirty="0">
                  <a:latin typeface="Arial" charset="0"/>
                </a:rPr>
                <a:t>minutes</a:t>
              </a:r>
            </a:p>
          </p:txBody>
        </p:sp>
        <p:sp>
          <p:nvSpPr>
            <p:cNvPr id="865300" name="Rectangle 20"/>
            <p:cNvSpPr>
              <a:spLocks noChangeArrowheads="1"/>
            </p:cNvSpPr>
            <p:nvPr/>
          </p:nvSpPr>
          <p:spPr bwMode="auto">
            <a:xfrm>
              <a:off x="2290" y="2886"/>
              <a:ext cx="8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000" b="1">
                  <a:latin typeface="Arial" charset="0"/>
                </a:rPr>
                <a:t>3 minutes</a:t>
              </a:r>
            </a:p>
          </p:txBody>
        </p:sp>
        <p:sp>
          <p:nvSpPr>
            <p:cNvPr id="865301" name="Rectangle 21"/>
            <p:cNvSpPr>
              <a:spLocks noChangeArrowheads="1"/>
            </p:cNvSpPr>
            <p:nvPr/>
          </p:nvSpPr>
          <p:spPr bwMode="auto">
            <a:xfrm>
              <a:off x="3309" y="2886"/>
              <a:ext cx="8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atin typeface="Arial" charset="0"/>
                </a:rPr>
                <a:t>5 </a:t>
              </a:r>
              <a:r>
                <a:rPr lang="en-US" sz="2000" b="1" dirty="0">
                  <a:latin typeface="Arial" charset="0"/>
                </a:rPr>
                <a:t>minutes</a:t>
              </a:r>
            </a:p>
          </p:txBody>
        </p:sp>
      </p:grpSp>
      <p:sp>
        <p:nvSpPr>
          <p:cNvPr id="865302" name="Rectangle 22"/>
          <p:cNvSpPr>
            <a:spLocks noChangeArrowheads="1"/>
          </p:cNvSpPr>
          <p:nvPr/>
        </p:nvSpPr>
        <p:spPr bwMode="auto">
          <a:xfrm>
            <a:off x="1822261" y="4492914"/>
            <a:ext cx="5620129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2400" b="1" dirty="0"/>
              <a:t>Cycle time = max </a:t>
            </a:r>
            <a:r>
              <a:rPr lang="en-US" sz="2400" b="1" dirty="0" smtClean="0"/>
              <a:t>(7, </a:t>
            </a:r>
            <a:r>
              <a:rPr lang="en-US" sz="2400" b="1" dirty="0"/>
              <a:t>3, </a:t>
            </a:r>
            <a:r>
              <a:rPr lang="en-US" sz="2400" b="1" dirty="0" smtClean="0"/>
              <a:t>5) </a:t>
            </a:r>
            <a:r>
              <a:rPr lang="en-US" sz="2400" b="1" dirty="0"/>
              <a:t>= </a:t>
            </a:r>
            <a:r>
              <a:rPr lang="en-US" sz="2400" b="1" dirty="0" smtClean="0"/>
              <a:t>7 minutes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5940341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001" name="Rectangle 73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/>
          <a:lstStyle/>
          <a:p>
            <a:pPr eaLnBrk="1" hangingPunct="1">
              <a:defRPr/>
            </a:pPr>
            <a:r>
              <a:rPr lang="en-US" sz="4800" smtClean="0"/>
              <a:t>Line Balancing Process</a:t>
            </a:r>
          </a:p>
        </p:txBody>
      </p:sp>
      <p:sp>
        <p:nvSpPr>
          <p:cNvPr id="893002" name="Rectangle 74"/>
          <p:cNvSpPr>
            <a:spLocks noGrp="1" noChangeArrowheads="1"/>
          </p:cNvSpPr>
          <p:nvPr>
            <p:ph idx="1"/>
          </p:nvPr>
        </p:nvSpPr>
        <p:spPr/>
        <p:txBody>
          <a:bodyPr lIns="90488" tIns="44450" rIns="90488" bIns="44450">
            <a:normAutofit fontScale="92500" lnSpcReduction="10000"/>
          </a:bodyPr>
          <a:lstStyle/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1. Draw and label a </a:t>
            </a:r>
            <a:r>
              <a:rPr lang="en-US" sz="2400" dirty="0" smtClean="0">
                <a:solidFill>
                  <a:srgbClr val="FF0000"/>
                </a:solidFill>
              </a:rPr>
              <a:t>precedence</a:t>
            </a:r>
            <a:r>
              <a:rPr lang="en-US" sz="2400" dirty="0" smtClean="0"/>
              <a:t> diagram</a:t>
            </a:r>
          </a:p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2. Calculate the desired </a:t>
            </a:r>
            <a:r>
              <a:rPr lang="en-US" sz="2400" dirty="0" smtClean="0">
                <a:solidFill>
                  <a:srgbClr val="FF0000"/>
                </a:solidFill>
              </a:rPr>
              <a:t>cycle time </a:t>
            </a:r>
            <a:r>
              <a:rPr lang="en-US" sz="2400" dirty="0" smtClean="0"/>
              <a:t>required for the line</a:t>
            </a:r>
          </a:p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3. Calculate the theoretical</a:t>
            </a:r>
            <a:r>
              <a:rPr lang="en-US" sz="2400" dirty="0"/>
              <a:t> </a:t>
            </a:r>
            <a:r>
              <a:rPr lang="en-US" sz="2400" dirty="0" smtClean="0"/>
              <a:t>minimum number of </a:t>
            </a:r>
            <a:r>
              <a:rPr lang="en-US" sz="2400" dirty="0" smtClean="0">
                <a:solidFill>
                  <a:srgbClr val="FF0000"/>
                </a:solidFill>
              </a:rPr>
              <a:t>workstations</a:t>
            </a:r>
          </a:p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4. </a:t>
            </a:r>
            <a:r>
              <a:rPr lang="en-US" sz="2400" dirty="0" smtClean="0">
                <a:solidFill>
                  <a:srgbClr val="FF0000"/>
                </a:solidFill>
              </a:rPr>
              <a:t>Group</a:t>
            </a:r>
            <a:r>
              <a:rPr lang="en-US" sz="2400" dirty="0" smtClean="0"/>
              <a:t> elements into workstations, recognizing cycle time and precedence constraints</a:t>
            </a:r>
          </a:p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5. Calculate the </a:t>
            </a:r>
            <a:r>
              <a:rPr lang="en-US" sz="2400" dirty="0" smtClean="0">
                <a:solidFill>
                  <a:srgbClr val="FF0000"/>
                </a:solidFill>
              </a:rPr>
              <a:t>efficiency</a:t>
            </a:r>
            <a:r>
              <a:rPr lang="en-US" sz="2400" dirty="0" smtClean="0"/>
              <a:t> of the line</a:t>
            </a:r>
          </a:p>
          <a:p>
            <a:pPr marL="381000" indent="-381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6. </a:t>
            </a:r>
            <a:r>
              <a:rPr lang="en-US" sz="2400" dirty="0" smtClean="0">
                <a:solidFill>
                  <a:srgbClr val="FF0000"/>
                </a:solidFill>
              </a:rPr>
              <a:t>Stop if</a:t>
            </a:r>
            <a:r>
              <a:rPr lang="en-US" sz="2400" dirty="0" smtClean="0"/>
              <a:t>…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u="sng" dirty="0" smtClean="0"/>
              <a:t>Theoretical minimum number of workstations </a:t>
            </a:r>
          </a:p>
          <a:p>
            <a:pPr marL="40005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000" dirty="0" smtClean="0"/>
              <a:t>OR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u="sng" dirty="0" smtClean="0"/>
              <a:t>Acceptable efficiency level reached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600" dirty="0" smtClean="0"/>
              <a:t>If not, go back to step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3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3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3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3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3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3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93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93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3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002" grpId="0" uiExpand="1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685800" y="1397000"/>
          <a:ext cx="5322889" cy="5242104"/>
        </p:xfrm>
        <a:graphic>
          <a:graphicData uri="http://schemas.openxmlformats.org/drawingml/2006/table">
            <a:tbl>
              <a:tblPr/>
              <a:tblGrid>
                <a:gridCol w="1076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8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73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109187" marR="109187" marT="54591" marB="54591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109187" marR="109187" marT="54591" marB="54591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109187" marR="109187" marT="54591" marB="54591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109187" marR="109187" marT="54591" marB="54591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 MUST FOLLOW TASK LISTED BELOW</a:t>
                      </a:r>
                    </a:p>
                  </a:txBody>
                  <a:tcPr marL="109187" marR="109187" marT="54591" marB="54591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968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09187" marR="109187" marT="54591" marB="54591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6094413" y="1435100"/>
            <a:ext cx="2706687" cy="1143000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6224" name="Rectangle 65"/>
            <p:cNvSpPr>
              <a:spLocks noChangeArrowheads="1"/>
            </p:cNvSpPr>
            <p:nvPr/>
          </p:nvSpPr>
          <p:spPr bwMode="auto">
            <a:xfrm>
              <a:off x="5682616" y="1522413"/>
              <a:ext cx="3029584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/>
                <a:t>40	units required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51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63034"/>
              </p:ext>
            </p:extLst>
          </p:nvPr>
        </p:nvGraphicFramePr>
        <p:xfrm>
          <a:off x="685800" y="1551110"/>
          <a:ext cx="7772400" cy="493395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 MUST FOLLOW TASK LISTED </a:t>
                      </a: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BELOW: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475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525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50531" name="Group 3"/>
          <p:cNvGrpSpPr>
            <a:grpSpLocks/>
          </p:cNvGrpSpPr>
          <p:nvPr/>
        </p:nvGrpSpPr>
        <p:grpSpPr bwMode="auto">
          <a:xfrm>
            <a:off x="4953000" y="2865560"/>
            <a:ext cx="3308350" cy="1541463"/>
            <a:chOff x="3108" y="1763"/>
            <a:chExt cx="2084" cy="971"/>
          </a:xfrm>
        </p:grpSpPr>
        <p:sp>
          <p:nvSpPr>
            <p:cNvPr id="8283" name="Rectangle 4"/>
            <p:cNvSpPr>
              <a:spLocks noChangeArrowheads="1"/>
            </p:cNvSpPr>
            <p:nvPr/>
          </p:nvSpPr>
          <p:spPr bwMode="auto">
            <a:xfrm>
              <a:off x="3870" y="1763"/>
              <a:ext cx="1322" cy="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 dirty="0"/>
                <a:t>This means that tasks B and E cannot be done until task A has been completed</a:t>
              </a:r>
            </a:p>
          </p:txBody>
        </p:sp>
        <p:sp>
          <p:nvSpPr>
            <p:cNvPr id="8284" name="Line 5"/>
            <p:cNvSpPr>
              <a:spLocks noChangeShapeType="1"/>
            </p:cNvSpPr>
            <p:nvPr/>
          </p:nvSpPr>
          <p:spPr bwMode="auto">
            <a:xfrm flipH="1">
              <a:off x="3108" y="1900"/>
              <a:ext cx="756" cy="1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" name="Line 6"/>
            <p:cNvSpPr>
              <a:spLocks noChangeShapeType="1"/>
            </p:cNvSpPr>
            <p:nvPr/>
          </p:nvSpPr>
          <p:spPr bwMode="auto">
            <a:xfrm flipH="1">
              <a:off x="3108" y="1900"/>
              <a:ext cx="762" cy="83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9137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Complete the Diagram</a:t>
            </a:r>
            <a:endParaRPr lang="en-US" dirty="0"/>
          </a:p>
        </p:txBody>
      </p:sp>
      <p:sp>
        <p:nvSpPr>
          <p:cNvPr id="10243" name="Line 9"/>
          <p:cNvSpPr>
            <a:spLocks noChangeShapeType="1"/>
          </p:cNvSpPr>
          <p:nvPr/>
        </p:nvSpPr>
        <p:spPr bwMode="auto">
          <a:xfrm>
            <a:off x="7489825" y="2635802"/>
            <a:ext cx="433388" cy="7524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10"/>
          <p:cNvSpPr>
            <a:spLocks noChangeShapeType="1"/>
          </p:cNvSpPr>
          <p:nvPr/>
        </p:nvSpPr>
        <p:spPr bwMode="auto">
          <a:xfrm flipV="1">
            <a:off x="7239000" y="1803952"/>
            <a:ext cx="1366838" cy="501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5" name="Group 153"/>
          <p:cNvGrpSpPr>
            <a:grpSpLocks/>
          </p:cNvGrpSpPr>
          <p:nvPr/>
        </p:nvGrpSpPr>
        <p:grpSpPr bwMode="auto">
          <a:xfrm>
            <a:off x="5635625" y="3354939"/>
            <a:ext cx="728663" cy="728663"/>
            <a:chOff x="6322209" y="4792540"/>
            <a:chExt cx="729552" cy="729552"/>
          </a:xfrm>
        </p:grpSpPr>
        <p:sp>
          <p:nvSpPr>
            <p:cNvPr id="118" name="Oval 12"/>
            <p:cNvSpPr>
              <a:spLocks noChangeArrowheads="1"/>
            </p:cNvSpPr>
            <p:nvPr/>
          </p:nvSpPr>
          <p:spPr bwMode="auto">
            <a:xfrm>
              <a:off x="6322209" y="4792540"/>
              <a:ext cx="729552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51" name="Rectangle 13"/>
            <p:cNvSpPr>
              <a:spLocks noChangeArrowheads="1"/>
            </p:cNvSpPr>
            <p:nvPr/>
          </p:nvSpPr>
          <p:spPr bwMode="auto">
            <a:xfrm>
              <a:off x="6514947" y="4855236"/>
              <a:ext cx="2984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I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3</a:t>
              </a:r>
            </a:p>
          </p:txBody>
        </p:sp>
      </p:grpSp>
      <p:sp>
        <p:nvSpPr>
          <p:cNvPr id="10246" name="Line 15"/>
          <p:cNvSpPr>
            <a:spLocks noChangeShapeType="1"/>
          </p:cNvSpPr>
          <p:nvPr/>
        </p:nvSpPr>
        <p:spPr bwMode="auto">
          <a:xfrm flipV="1">
            <a:off x="7808913" y="2413552"/>
            <a:ext cx="911225" cy="44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7" name="Group 152"/>
          <p:cNvGrpSpPr>
            <a:grpSpLocks/>
          </p:cNvGrpSpPr>
          <p:nvPr/>
        </p:nvGrpSpPr>
        <p:grpSpPr bwMode="auto">
          <a:xfrm>
            <a:off x="5635625" y="1667427"/>
            <a:ext cx="728663" cy="730250"/>
            <a:chOff x="5638253" y="3703911"/>
            <a:chExt cx="729552" cy="729552"/>
          </a:xfrm>
        </p:grpSpPr>
        <p:sp>
          <p:nvSpPr>
            <p:cNvPr id="121" name="Oval 17"/>
            <p:cNvSpPr>
              <a:spLocks noChangeArrowheads="1"/>
            </p:cNvSpPr>
            <p:nvPr/>
          </p:nvSpPr>
          <p:spPr bwMode="auto">
            <a:xfrm>
              <a:off x="5638253" y="3703911"/>
              <a:ext cx="729552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49" name="Rectangle 18"/>
            <p:cNvSpPr>
              <a:spLocks noChangeArrowheads="1"/>
            </p:cNvSpPr>
            <p:nvPr/>
          </p:nvSpPr>
          <p:spPr bwMode="auto">
            <a:xfrm>
              <a:off x="5807748" y="3755208"/>
              <a:ext cx="3449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G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7</a:t>
              </a:r>
            </a:p>
          </p:txBody>
        </p:sp>
      </p:grpSp>
      <p:sp>
        <p:nvSpPr>
          <p:cNvPr id="10248" name="Line 20"/>
          <p:cNvSpPr>
            <a:spLocks noChangeShapeType="1"/>
          </p:cNvSpPr>
          <p:nvPr/>
        </p:nvSpPr>
        <p:spPr bwMode="auto">
          <a:xfrm flipV="1">
            <a:off x="7408863" y="3750227"/>
            <a:ext cx="1027112" cy="730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21"/>
          <p:cNvSpPr>
            <a:spLocks noChangeShapeType="1"/>
          </p:cNvSpPr>
          <p:nvPr/>
        </p:nvSpPr>
        <p:spPr bwMode="auto">
          <a:xfrm>
            <a:off x="7045325" y="3156502"/>
            <a:ext cx="889000" cy="638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0" name="Group 154"/>
          <p:cNvGrpSpPr>
            <a:grpSpLocks/>
          </p:cNvGrpSpPr>
          <p:nvPr/>
        </p:nvGrpSpPr>
        <p:grpSpPr bwMode="auto">
          <a:xfrm>
            <a:off x="4635500" y="3354939"/>
            <a:ext cx="730250" cy="728663"/>
            <a:chOff x="4315940" y="3703912"/>
            <a:chExt cx="729552" cy="729552"/>
          </a:xfrm>
        </p:grpSpPr>
        <p:sp>
          <p:nvSpPr>
            <p:cNvPr id="125" name="Oval 23"/>
            <p:cNvSpPr>
              <a:spLocks noChangeArrowheads="1"/>
            </p:cNvSpPr>
            <p:nvPr/>
          </p:nvSpPr>
          <p:spPr bwMode="auto">
            <a:xfrm>
              <a:off x="4315940" y="3703912"/>
              <a:ext cx="729552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47" name="Rectangle 24"/>
            <p:cNvSpPr>
              <a:spLocks noChangeArrowheads="1"/>
            </p:cNvSpPr>
            <p:nvPr/>
          </p:nvSpPr>
          <p:spPr bwMode="auto">
            <a:xfrm>
              <a:off x="4503068" y="3778007"/>
              <a:ext cx="3097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F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3</a:t>
              </a:r>
            </a:p>
          </p:txBody>
        </p:sp>
      </p:grpSp>
      <p:grpSp>
        <p:nvGrpSpPr>
          <p:cNvPr id="10251" name="Group 157"/>
          <p:cNvGrpSpPr>
            <a:grpSpLocks/>
          </p:cNvGrpSpPr>
          <p:nvPr/>
        </p:nvGrpSpPr>
        <p:grpSpPr bwMode="auto">
          <a:xfrm>
            <a:off x="3572824" y="3428944"/>
            <a:ext cx="730250" cy="730250"/>
            <a:chOff x="2993625" y="2809070"/>
            <a:chExt cx="729553" cy="729552"/>
          </a:xfrm>
        </p:grpSpPr>
        <p:sp>
          <p:nvSpPr>
            <p:cNvPr id="127" name="Oval 27"/>
            <p:cNvSpPr>
              <a:spLocks noChangeArrowheads="1"/>
            </p:cNvSpPr>
            <p:nvPr/>
          </p:nvSpPr>
          <p:spPr bwMode="auto">
            <a:xfrm>
              <a:off x="2993625" y="2809070"/>
              <a:ext cx="729553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45" name="Rectangle 28"/>
            <p:cNvSpPr>
              <a:spLocks noChangeArrowheads="1"/>
            </p:cNvSpPr>
            <p:nvPr/>
          </p:nvSpPr>
          <p:spPr bwMode="auto">
            <a:xfrm>
              <a:off x="3192331" y="2871766"/>
              <a:ext cx="33214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C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5</a:t>
              </a:r>
            </a:p>
          </p:txBody>
        </p:sp>
      </p:grpSp>
      <p:sp>
        <p:nvSpPr>
          <p:cNvPr id="10252" name="Line 29"/>
          <p:cNvSpPr>
            <a:spLocks noChangeShapeType="1"/>
          </p:cNvSpPr>
          <p:nvPr/>
        </p:nvSpPr>
        <p:spPr bwMode="auto">
          <a:xfrm>
            <a:off x="7013575" y="4266164"/>
            <a:ext cx="889000" cy="6842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Line 30"/>
          <p:cNvSpPr>
            <a:spLocks noChangeShapeType="1"/>
          </p:cNvSpPr>
          <p:nvPr/>
        </p:nvSpPr>
        <p:spPr bwMode="auto">
          <a:xfrm flipV="1">
            <a:off x="7341394" y="5719210"/>
            <a:ext cx="935038" cy="774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4" name="Group 156"/>
          <p:cNvGrpSpPr>
            <a:grpSpLocks/>
          </p:cNvGrpSpPr>
          <p:nvPr/>
        </p:nvGrpSpPr>
        <p:grpSpPr bwMode="auto">
          <a:xfrm>
            <a:off x="4635500" y="1667427"/>
            <a:ext cx="730250" cy="730250"/>
            <a:chOff x="2993625" y="4632951"/>
            <a:chExt cx="729553" cy="729552"/>
          </a:xfrm>
        </p:grpSpPr>
        <p:sp>
          <p:nvSpPr>
            <p:cNvPr id="131" name="Oval 32"/>
            <p:cNvSpPr>
              <a:spLocks noChangeArrowheads="1"/>
            </p:cNvSpPr>
            <p:nvPr/>
          </p:nvSpPr>
          <p:spPr bwMode="auto">
            <a:xfrm>
              <a:off x="2993625" y="4632951"/>
              <a:ext cx="729553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43" name="Rectangle 33"/>
            <p:cNvSpPr>
              <a:spLocks noChangeArrowheads="1"/>
            </p:cNvSpPr>
            <p:nvPr/>
          </p:nvSpPr>
          <p:spPr bwMode="auto">
            <a:xfrm>
              <a:off x="3192331" y="4695647"/>
              <a:ext cx="33214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D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4</a:t>
              </a:r>
            </a:p>
          </p:txBody>
        </p:sp>
      </p:grpSp>
      <p:sp>
        <p:nvSpPr>
          <p:cNvPr id="10255" name="Line 35"/>
          <p:cNvSpPr>
            <a:spLocks noChangeShapeType="1"/>
          </p:cNvSpPr>
          <p:nvPr/>
        </p:nvSpPr>
        <p:spPr bwMode="auto">
          <a:xfrm>
            <a:off x="6732588" y="1667427"/>
            <a:ext cx="21193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6" name="Group 155"/>
          <p:cNvGrpSpPr>
            <a:grpSpLocks/>
          </p:cNvGrpSpPr>
          <p:nvPr/>
        </p:nvGrpSpPr>
        <p:grpSpPr bwMode="auto">
          <a:xfrm>
            <a:off x="5635625" y="2527852"/>
            <a:ext cx="728663" cy="730250"/>
            <a:chOff x="4543924" y="5408100"/>
            <a:chExt cx="729553" cy="729552"/>
          </a:xfrm>
        </p:grpSpPr>
        <p:sp>
          <p:nvSpPr>
            <p:cNvPr id="134" name="Oval 37"/>
            <p:cNvSpPr>
              <a:spLocks noChangeArrowheads="1"/>
            </p:cNvSpPr>
            <p:nvPr/>
          </p:nvSpPr>
          <p:spPr bwMode="auto">
            <a:xfrm>
              <a:off x="4543924" y="5408100"/>
              <a:ext cx="729553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41" name="Rectangle 38"/>
            <p:cNvSpPr>
              <a:spLocks noChangeArrowheads="1"/>
            </p:cNvSpPr>
            <p:nvPr/>
          </p:nvSpPr>
          <p:spPr bwMode="auto">
            <a:xfrm>
              <a:off x="4687386" y="5470796"/>
              <a:ext cx="39703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11</a:t>
              </a:r>
            </a:p>
          </p:txBody>
        </p:sp>
      </p:grpSp>
      <p:sp>
        <p:nvSpPr>
          <p:cNvPr id="10257" name="Line 40"/>
          <p:cNvSpPr>
            <a:spLocks noChangeShapeType="1"/>
          </p:cNvSpPr>
          <p:nvPr/>
        </p:nvSpPr>
        <p:spPr bwMode="auto">
          <a:xfrm>
            <a:off x="6761163" y="5785583"/>
            <a:ext cx="10477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Line 42"/>
          <p:cNvSpPr>
            <a:spLocks noChangeShapeType="1"/>
          </p:cNvSpPr>
          <p:nvPr/>
        </p:nvSpPr>
        <p:spPr bwMode="auto">
          <a:xfrm>
            <a:off x="7821613" y="2724702"/>
            <a:ext cx="1208087" cy="13906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59" name="Group 160"/>
          <p:cNvGrpSpPr>
            <a:grpSpLocks/>
          </p:cNvGrpSpPr>
          <p:nvPr/>
        </p:nvGrpSpPr>
        <p:grpSpPr bwMode="auto">
          <a:xfrm>
            <a:off x="3581899" y="2510389"/>
            <a:ext cx="730250" cy="730250"/>
            <a:chOff x="1785314" y="2138646"/>
            <a:chExt cx="729553" cy="729552"/>
          </a:xfrm>
        </p:grpSpPr>
        <p:sp>
          <p:nvSpPr>
            <p:cNvPr id="138" name="Oval 44"/>
            <p:cNvSpPr>
              <a:spLocks noChangeArrowheads="1"/>
            </p:cNvSpPr>
            <p:nvPr/>
          </p:nvSpPr>
          <p:spPr bwMode="auto">
            <a:xfrm>
              <a:off x="1785314" y="2138646"/>
              <a:ext cx="729553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39" name="Rectangle 45"/>
            <p:cNvSpPr>
              <a:spLocks noChangeArrowheads="1"/>
            </p:cNvSpPr>
            <p:nvPr/>
          </p:nvSpPr>
          <p:spPr bwMode="auto">
            <a:xfrm>
              <a:off x="1951575" y="2189943"/>
              <a:ext cx="39703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B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11</a:t>
              </a:r>
            </a:p>
          </p:txBody>
        </p:sp>
      </p:grpSp>
      <p:grpSp>
        <p:nvGrpSpPr>
          <p:cNvPr id="10260" name="Group 158"/>
          <p:cNvGrpSpPr>
            <a:grpSpLocks/>
          </p:cNvGrpSpPr>
          <p:nvPr/>
        </p:nvGrpSpPr>
        <p:grpSpPr bwMode="auto">
          <a:xfrm>
            <a:off x="4635500" y="2510389"/>
            <a:ext cx="730250" cy="730250"/>
            <a:chOff x="2036098" y="5408100"/>
            <a:chExt cx="729553" cy="729552"/>
          </a:xfrm>
        </p:grpSpPr>
        <p:sp>
          <p:nvSpPr>
            <p:cNvPr id="140" name="Oval 47"/>
            <p:cNvSpPr>
              <a:spLocks noChangeArrowheads="1"/>
            </p:cNvSpPr>
            <p:nvPr/>
          </p:nvSpPr>
          <p:spPr bwMode="auto">
            <a:xfrm>
              <a:off x="2036098" y="5408100"/>
              <a:ext cx="729553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37" name="Rectangle 48"/>
            <p:cNvSpPr>
              <a:spLocks noChangeArrowheads="1"/>
            </p:cNvSpPr>
            <p:nvPr/>
          </p:nvSpPr>
          <p:spPr bwMode="auto">
            <a:xfrm>
              <a:off x="2180984" y="5447997"/>
              <a:ext cx="39703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E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11</a:t>
              </a:r>
            </a:p>
          </p:txBody>
        </p:sp>
      </p:grpSp>
      <p:grpSp>
        <p:nvGrpSpPr>
          <p:cNvPr id="10261" name="Group 159"/>
          <p:cNvGrpSpPr>
            <a:grpSpLocks/>
          </p:cNvGrpSpPr>
          <p:nvPr/>
        </p:nvGrpSpPr>
        <p:grpSpPr bwMode="auto">
          <a:xfrm>
            <a:off x="3557252" y="1610942"/>
            <a:ext cx="728663" cy="730250"/>
            <a:chOff x="485791" y="2138646"/>
            <a:chExt cx="729552" cy="729552"/>
          </a:xfrm>
        </p:grpSpPr>
        <p:sp>
          <p:nvSpPr>
            <p:cNvPr id="142" name="Oval 50"/>
            <p:cNvSpPr>
              <a:spLocks noChangeArrowheads="1"/>
            </p:cNvSpPr>
            <p:nvPr/>
          </p:nvSpPr>
          <p:spPr bwMode="auto">
            <a:xfrm>
              <a:off x="485791" y="2138646"/>
              <a:ext cx="729552" cy="72955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335" name="Rectangle 51"/>
            <p:cNvSpPr>
              <a:spLocks noChangeArrowheads="1"/>
            </p:cNvSpPr>
            <p:nvPr/>
          </p:nvSpPr>
          <p:spPr bwMode="auto">
            <a:xfrm>
              <a:off x="620197" y="2189943"/>
              <a:ext cx="41229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10</a:t>
              </a:r>
            </a:p>
          </p:txBody>
        </p:sp>
      </p:grpSp>
      <p:graphicFrame>
        <p:nvGraphicFramePr>
          <p:cNvPr id="162" name="Table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8878"/>
              </p:ext>
            </p:extLst>
          </p:nvPr>
        </p:nvGraphicFramePr>
        <p:xfrm>
          <a:off x="306388" y="1635677"/>
          <a:ext cx="2317750" cy="2070096"/>
        </p:xfrm>
        <a:graphic>
          <a:graphicData uri="http://schemas.openxmlformats.org/drawingml/2006/table">
            <a:tbl>
              <a:tblPr/>
              <a:tblGrid>
                <a:gridCol w="462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5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0550" marR="50550" marT="25282" marB="25282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TIME </a:t>
                      </a: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(MINUTES)</a:t>
                      </a:r>
                    </a:p>
                  </a:txBody>
                  <a:tcPr marL="50550" marR="50550" marT="25282" marB="25282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0550" marR="50550" marT="25282" marB="25282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508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0550" marR="50550" marT="25282" marB="2528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952625" y="3629025"/>
            <a:ext cx="3660775" cy="2141538"/>
            <a:chOff x="4949825" y="3910013"/>
            <a:chExt cx="3660775" cy="2141537"/>
          </a:xfrm>
        </p:grpSpPr>
        <p:grpSp>
          <p:nvGrpSpPr>
            <p:cNvPr id="11348" name="Group 3"/>
            <p:cNvGrpSpPr>
              <a:grpSpLocks/>
            </p:cNvGrpSpPr>
            <p:nvPr/>
          </p:nvGrpSpPr>
          <p:grpSpPr bwMode="auto">
            <a:xfrm>
              <a:off x="4953000" y="4197350"/>
              <a:ext cx="3657600" cy="1854200"/>
              <a:chOff x="4953000" y="4197350"/>
              <a:chExt cx="3657600" cy="1854200"/>
            </a:xfrm>
          </p:grpSpPr>
          <p:grpSp>
            <p:nvGrpSpPr>
              <p:cNvPr id="11359" name="Group 8"/>
              <p:cNvGrpSpPr>
                <a:grpSpLocks/>
              </p:cNvGrpSpPr>
              <p:nvPr/>
            </p:nvGrpSpPr>
            <p:grpSpPr bwMode="auto">
              <a:xfrm>
                <a:off x="7435850" y="4902200"/>
                <a:ext cx="1174750" cy="952500"/>
                <a:chOff x="4756" y="2304"/>
                <a:chExt cx="740" cy="600"/>
              </a:xfrm>
            </p:grpSpPr>
            <p:sp>
              <p:nvSpPr>
                <p:cNvPr id="11398" name="Line 9"/>
                <p:cNvSpPr>
                  <a:spLocks noChangeShapeType="1"/>
                </p:cNvSpPr>
                <p:nvPr/>
              </p:nvSpPr>
              <p:spPr bwMode="auto">
                <a:xfrm>
                  <a:off x="5144" y="2304"/>
                  <a:ext cx="152" cy="26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99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4756" y="2728"/>
                  <a:ext cx="480" cy="17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400" name="Group 11"/>
                <p:cNvGrpSpPr>
                  <a:grpSpLocks/>
                </p:cNvGrpSpPr>
                <p:nvPr/>
              </p:nvGrpSpPr>
              <p:grpSpPr bwMode="auto">
                <a:xfrm>
                  <a:off x="5240" y="2556"/>
                  <a:ext cx="256" cy="256"/>
                  <a:chOff x="5616" y="2396"/>
                  <a:chExt cx="256" cy="256"/>
                </a:xfrm>
              </p:grpSpPr>
              <p:sp>
                <p:nvSpPr>
                  <p:cNvPr id="15258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5616" y="2396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40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5660" y="2418"/>
                    <a:ext cx="152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I</a:t>
                    </a:r>
                  </a:p>
                </p:txBody>
              </p:sp>
            </p:grpSp>
          </p:grpSp>
          <p:grpSp>
            <p:nvGrpSpPr>
              <p:cNvPr id="11360" name="Group 14"/>
              <p:cNvGrpSpPr>
                <a:grpSpLocks/>
              </p:cNvGrpSpPr>
              <p:nvPr/>
            </p:nvGrpSpPr>
            <p:grpSpPr bwMode="auto">
              <a:xfrm>
                <a:off x="7302500" y="4695825"/>
                <a:ext cx="927100" cy="406400"/>
                <a:chOff x="4672" y="2174"/>
                <a:chExt cx="584" cy="256"/>
              </a:xfrm>
            </p:grpSpPr>
            <p:sp>
              <p:nvSpPr>
                <p:cNvPr id="1139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4672" y="2294"/>
                  <a:ext cx="320" cy="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395" name="Group 16"/>
                <p:cNvGrpSpPr>
                  <a:grpSpLocks/>
                </p:cNvGrpSpPr>
                <p:nvPr/>
              </p:nvGrpSpPr>
              <p:grpSpPr bwMode="auto">
                <a:xfrm>
                  <a:off x="5000" y="2174"/>
                  <a:ext cx="256" cy="256"/>
                  <a:chOff x="5184" y="2164"/>
                  <a:chExt cx="256" cy="256"/>
                </a:xfrm>
              </p:grpSpPr>
              <p:sp>
                <p:nvSpPr>
                  <p:cNvPr id="15259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5184" y="2164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39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5196" y="2182"/>
                    <a:ext cx="216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G</a:t>
                    </a:r>
                  </a:p>
                </p:txBody>
              </p:sp>
            </p:grpSp>
          </p:grpSp>
          <p:grpSp>
            <p:nvGrpSpPr>
              <p:cNvPr id="11361" name="Group 19"/>
              <p:cNvGrpSpPr>
                <a:grpSpLocks/>
              </p:cNvGrpSpPr>
              <p:nvPr/>
            </p:nvGrpSpPr>
            <p:grpSpPr bwMode="auto">
              <a:xfrm>
                <a:off x="6546850" y="4394200"/>
                <a:ext cx="946150" cy="1016000"/>
                <a:chOff x="4196" y="1984"/>
                <a:chExt cx="596" cy="640"/>
              </a:xfrm>
            </p:grpSpPr>
            <p:sp>
              <p:nvSpPr>
                <p:cNvPr id="11389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4196" y="2368"/>
                  <a:ext cx="360" cy="2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90" name="Line 21"/>
                <p:cNvSpPr>
                  <a:spLocks noChangeShapeType="1"/>
                </p:cNvSpPr>
                <p:nvPr/>
              </p:nvSpPr>
              <p:spPr bwMode="auto">
                <a:xfrm>
                  <a:off x="4228" y="1984"/>
                  <a:ext cx="312" cy="224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391" name="Group 22"/>
                <p:cNvGrpSpPr>
                  <a:grpSpLocks/>
                </p:cNvGrpSpPr>
                <p:nvPr/>
              </p:nvGrpSpPr>
              <p:grpSpPr bwMode="auto">
                <a:xfrm>
                  <a:off x="4536" y="2174"/>
                  <a:ext cx="256" cy="256"/>
                  <a:chOff x="4688" y="2164"/>
                  <a:chExt cx="256" cy="256"/>
                </a:xfrm>
              </p:grpSpPr>
              <p:sp>
                <p:nvSpPr>
                  <p:cNvPr id="152599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688" y="2164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393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711" y="2190"/>
                    <a:ext cx="194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F</a:t>
                    </a:r>
                  </a:p>
                </p:txBody>
              </p:sp>
            </p:grpSp>
          </p:grpSp>
          <p:grpSp>
            <p:nvGrpSpPr>
              <p:cNvPr id="11362" name="Group 25"/>
              <p:cNvGrpSpPr>
                <a:grpSpLocks/>
              </p:cNvGrpSpPr>
              <p:nvPr/>
            </p:nvGrpSpPr>
            <p:grpSpPr bwMode="auto">
              <a:xfrm>
                <a:off x="5848350" y="4197350"/>
                <a:ext cx="908050" cy="1422400"/>
                <a:chOff x="3756" y="1860"/>
                <a:chExt cx="572" cy="896"/>
              </a:xfrm>
            </p:grpSpPr>
            <p:grpSp>
              <p:nvGrpSpPr>
                <p:cNvPr id="11381" name="Group 26"/>
                <p:cNvGrpSpPr>
                  <a:grpSpLocks/>
                </p:cNvGrpSpPr>
                <p:nvPr/>
              </p:nvGrpSpPr>
              <p:grpSpPr bwMode="auto">
                <a:xfrm>
                  <a:off x="4072" y="1860"/>
                  <a:ext cx="256" cy="256"/>
                  <a:chOff x="4192" y="1948"/>
                  <a:chExt cx="256" cy="256"/>
                </a:xfrm>
              </p:grpSpPr>
              <p:sp>
                <p:nvSpPr>
                  <p:cNvPr id="152603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192" y="1948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38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216" y="1970"/>
                    <a:ext cx="208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C</a:t>
                    </a:r>
                  </a:p>
                </p:txBody>
              </p:sp>
            </p:grpSp>
            <p:sp>
              <p:nvSpPr>
                <p:cNvPr id="11382" name="Line 29"/>
                <p:cNvSpPr>
                  <a:spLocks noChangeShapeType="1"/>
                </p:cNvSpPr>
                <p:nvPr/>
              </p:nvSpPr>
              <p:spPr bwMode="auto">
                <a:xfrm>
                  <a:off x="3792" y="2304"/>
                  <a:ext cx="312" cy="24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83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756" y="2040"/>
                  <a:ext cx="328" cy="27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384" name="Group 31"/>
                <p:cNvGrpSpPr>
                  <a:grpSpLocks/>
                </p:cNvGrpSpPr>
                <p:nvPr/>
              </p:nvGrpSpPr>
              <p:grpSpPr bwMode="auto">
                <a:xfrm>
                  <a:off x="4072" y="2500"/>
                  <a:ext cx="256" cy="256"/>
                  <a:chOff x="4192" y="2380"/>
                  <a:chExt cx="256" cy="256"/>
                </a:xfrm>
              </p:grpSpPr>
              <p:sp>
                <p:nvSpPr>
                  <p:cNvPr id="152608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92" y="2380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38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4216" y="2402"/>
                    <a:ext cx="208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D</a:t>
                    </a:r>
                  </a:p>
                </p:txBody>
              </p:sp>
            </p:grpSp>
          </p:grpSp>
          <p:grpSp>
            <p:nvGrpSpPr>
              <p:cNvPr id="11363" name="Group 34"/>
              <p:cNvGrpSpPr>
                <a:grpSpLocks/>
              </p:cNvGrpSpPr>
              <p:nvPr/>
            </p:nvGrpSpPr>
            <p:grpSpPr bwMode="auto">
              <a:xfrm>
                <a:off x="6019800" y="5645150"/>
                <a:ext cx="1600200" cy="406400"/>
                <a:chOff x="3864" y="2772"/>
                <a:chExt cx="1008" cy="256"/>
              </a:xfrm>
            </p:grpSpPr>
            <p:sp>
              <p:nvSpPr>
                <p:cNvPr id="11377" name="Line 35"/>
                <p:cNvSpPr>
                  <a:spLocks noChangeShapeType="1"/>
                </p:cNvSpPr>
                <p:nvPr/>
              </p:nvSpPr>
              <p:spPr bwMode="auto">
                <a:xfrm>
                  <a:off x="3864" y="2904"/>
                  <a:ext cx="744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378" name="Group 36"/>
                <p:cNvGrpSpPr>
                  <a:grpSpLocks/>
                </p:cNvGrpSpPr>
                <p:nvPr/>
              </p:nvGrpSpPr>
              <p:grpSpPr bwMode="auto">
                <a:xfrm>
                  <a:off x="4616" y="2772"/>
                  <a:ext cx="256" cy="256"/>
                  <a:chOff x="4872" y="2676"/>
                  <a:chExt cx="256" cy="256"/>
                </a:xfrm>
              </p:grpSpPr>
              <p:sp>
                <p:nvSpPr>
                  <p:cNvPr id="15261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872" y="2676"/>
                    <a:ext cx="256" cy="25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11380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4888" y="2698"/>
                    <a:ext cx="208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 b="0" i="0"/>
                      <a:t>H</a:t>
                    </a:r>
                  </a:p>
                </p:txBody>
              </p:sp>
            </p:grpSp>
          </p:grpSp>
          <p:grpSp>
            <p:nvGrpSpPr>
              <p:cNvPr id="11364" name="Group 39"/>
              <p:cNvGrpSpPr>
                <a:grpSpLocks/>
              </p:cNvGrpSpPr>
              <p:nvPr/>
            </p:nvGrpSpPr>
            <p:grpSpPr bwMode="auto">
              <a:xfrm>
                <a:off x="5067300" y="4695825"/>
                <a:ext cx="1155700" cy="1355725"/>
                <a:chOff x="3144" y="3006"/>
                <a:chExt cx="728" cy="854"/>
              </a:xfrm>
            </p:grpSpPr>
            <p:sp>
              <p:nvSpPr>
                <p:cNvPr id="11368" name="Line 40"/>
                <p:cNvSpPr>
                  <a:spLocks noChangeShapeType="1"/>
                </p:cNvSpPr>
                <p:nvPr/>
              </p:nvSpPr>
              <p:spPr bwMode="auto">
                <a:xfrm>
                  <a:off x="3144" y="3134"/>
                  <a:ext cx="36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369" name="Group 41"/>
                <p:cNvGrpSpPr>
                  <a:grpSpLocks/>
                </p:cNvGrpSpPr>
                <p:nvPr/>
              </p:nvGrpSpPr>
              <p:grpSpPr bwMode="auto">
                <a:xfrm>
                  <a:off x="3220" y="3006"/>
                  <a:ext cx="652" cy="854"/>
                  <a:chOff x="3340" y="2174"/>
                  <a:chExt cx="652" cy="854"/>
                </a:xfrm>
              </p:grpSpPr>
              <p:sp>
                <p:nvSpPr>
                  <p:cNvPr id="1137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340" y="2312"/>
                    <a:ext cx="424" cy="488"/>
                  </a:xfrm>
                  <a:prstGeom prst="line">
                    <a:avLst/>
                  </a:prstGeom>
                  <a:noFill/>
                  <a:ln w="57150">
                    <a:solidFill>
                      <a:schemeClr val="tx1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1371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648" y="2174"/>
                    <a:ext cx="256" cy="256"/>
                    <a:chOff x="3648" y="2184"/>
                    <a:chExt cx="256" cy="256"/>
                  </a:xfrm>
                </p:grpSpPr>
                <p:sp>
                  <p:nvSpPr>
                    <p:cNvPr id="152620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2184"/>
                      <a:ext cx="256" cy="25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11376" name="Rect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72" y="2202"/>
                      <a:ext cx="208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600" b="0" i="0"/>
                        <a:t>B</a:t>
                      </a:r>
                    </a:p>
                  </p:txBody>
                </p:sp>
              </p:grpSp>
              <p:grpSp>
                <p:nvGrpSpPr>
                  <p:cNvPr id="11372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3736" y="2772"/>
                    <a:ext cx="256" cy="256"/>
                    <a:chOff x="3896" y="2676"/>
                    <a:chExt cx="256" cy="256"/>
                  </a:xfrm>
                </p:grpSpPr>
                <p:sp>
                  <p:nvSpPr>
                    <p:cNvPr id="152623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96" y="2676"/>
                      <a:ext cx="256" cy="25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11374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16" y="2690"/>
                      <a:ext cx="201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600" b="0" i="0"/>
                        <a:t>E</a:t>
                      </a:r>
                    </a:p>
                  </p:txBody>
                </p:sp>
              </p:grpSp>
            </p:grpSp>
          </p:grpSp>
          <p:grpSp>
            <p:nvGrpSpPr>
              <p:cNvPr id="11365" name="Group 49"/>
              <p:cNvGrpSpPr>
                <a:grpSpLocks/>
              </p:cNvGrpSpPr>
              <p:nvPr/>
            </p:nvGrpSpPr>
            <p:grpSpPr bwMode="auto">
              <a:xfrm>
                <a:off x="4953000" y="4695825"/>
                <a:ext cx="406400" cy="406400"/>
                <a:chOff x="3192" y="2184"/>
                <a:chExt cx="256" cy="256"/>
              </a:xfrm>
            </p:grpSpPr>
            <p:sp>
              <p:nvSpPr>
                <p:cNvPr id="152626" name="Oval 50"/>
                <p:cNvSpPr>
                  <a:spLocks noChangeArrowheads="1"/>
                </p:cNvSpPr>
                <p:nvPr/>
              </p:nvSpPr>
              <p:spPr bwMode="auto">
                <a:xfrm>
                  <a:off x="3192" y="2184"/>
                  <a:ext cx="256" cy="256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</a:endParaRPr>
                </a:p>
              </p:txBody>
            </p:sp>
            <p:sp>
              <p:nvSpPr>
                <p:cNvPr id="11367" name="Rectangle 51"/>
                <p:cNvSpPr>
                  <a:spLocks noChangeArrowheads="1"/>
                </p:cNvSpPr>
                <p:nvPr/>
              </p:nvSpPr>
              <p:spPr bwMode="auto">
                <a:xfrm>
                  <a:off x="3213" y="2202"/>
                  <a:ext cx="197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0"/>
                    <a:t>A</a:t>
                  </a:r>
                </a:p>
              </p:txBody>
            </p:sp>
          </p:grpSp>
        </p:grpSp>
        <p:grpSp>
          <p:nvGrpSpPr>
            <p:cNvPr id="11349" name="Group 52"/>
            <p:cNvGrpSpPr>
              <a:grpSpLocks/>
            </p:cNvGrpSpPr>
            <p:nvPr/>
          </p:nvGrpSpPr>
          <p:grpSpPr bwMode="auto">
            <a:xfrm>
              <a:off x="4949825" y="3910013"/>
              <a:ext cx="3622675" cy="1782762"/>
              <a:chOff x="3070" y="2511"/>
              <a:chExt cx="2282" cy="1123"/>
            </a:xfrm>
          </p:grpSpPr>
          <p:sp>
            <p:nvSpPr>
              <p:cNvPr id="11350" name="Rectangle 53"/>
              <p:cNvSpPr>
                <a:spLocks noChangeArrowheads="1"/>
              </p:cNvSpPr>
              <p:nvPr/>
            </p:nvSpPr>
            <p:spPr bwMode="auto">
              <a:xfrm>
                <a:off x="3070" y="2824"/>
                <a:ext cx="24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10</a:t>
                </a:r>
              </a:p>
            </p:txBody>
          </p:sp>
          <p:sp>
            <p:nvSpPr>
              <p:cNvPr id="11351" name="Rectangle 54"/>
              <p:cNvSpPr>
                <a:spLocks noChangeArrowheads="1"/>
              </p:cNvSpPr>
              <p:nvPr/>
            </p:nvSpPr>
            <p:spPr bwMode="auto">
              <a:xfrm>
                <a:off x="4502" y="3440"/>
                <a:ext cx="24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11</a:t>
                </a:r>
              </a:p>
            </p:txBody>
          </p:sp>
          <p:sp>
            <p:nvSpPr>
              <p:cNvPr id="11352" name="Rectangle 55"/>
              <p:cNvSpPr>
                <a:spLocks noChangeArrowheads="1"/>
              </p:cNvSpPr>
              <p:nvPr/>
            </p:nvSpPr>
            <p:spPr bwMode="auto">
              <a:xfrm>
                <a:off x="3622" y="3440"/>
                <a:ext cx="23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11</a:t>
                </a:r>
              </a:p>
            </p:txBody>
          </p:sp>
          <p:sp>
            <p:nvSpPr>
              <p:cNvPr id="11353" name="Rectangle 56"/>
              <p:cNvSpPr>
                <a:spLocks noChangeArrowheads="1"/>
              </p:cNvSpPr>
              <p:nvPr/>
            </p:nvSpPr>
            <p:spPr bwMode="auto">
              <a:xfrm>
                <a:off x="3990" y="251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5</a:t>
                </a:r>
              </a:p>
            </p:txBody>
          </p:sp>
          <p:sp>
            <p:nvSpPr>
              <p:cNvPr id="11354" name="Rectangle 57"/>
              <p:cNvSpPr>
                <a:spLocks noChangeArrowheads="1"/>
              </p:cNvSpPr>
              <p:nvPr/>
            </p:nvSpPr>
            <p:spPr bwMode="auto">
              <a:xfrm>
                <a:off x="3990" y="315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4</a:t>
                </a:r>
              </a:p>
            </p:txBody>
          </p:sp>
          <p:sp>
            <p:nvSpPr>
              <p:cNvPr id="11355" name="Rectangle 58"/>
              <p:cNvSpPr>
                <a:spLocks noChangeArrowheads="1"/>
              </p:cNvSpPr>
              <p:nvPr/>
            </p:nvSpPr>
            <p:spPr bwMode="auto">
              <a:xfrm>
                <a:off x="5174" y="3216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3</a:t>
                </a:r>
              </a:p>
            </p:txBody>
          </p:sp>
          <p:sp>
            <p:nvSpPr>
              <p:cNvPr id="11356" name="Rectangle 59"/>
              <p:cNvSpPr>
                <a:spLocks noChangeArrowheads="1"/>
              </p:cNvSpPr>
              <p:nvPr/>
            </p:nvSpPr>
            <p:spPr bwMode="auto">
              <a:xfrm>
                <a:off x="4918" y="2824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7</a:t>
                </a:r>
              </a:p>
            </p:txBody>
          </p:sp>
          <p:sp>
            <p:nvSpPr>
              <p:cNvPr id="11357" name="Rectangle 60"/>
              <p:cNvSpPr>
                <a:spLocks noChangeArrowheads="1"/>
              </p:cNvSpPr>
              <p:nvPr/>
            </p:nvSpPr>
            <p:spPr bwMode="auto">
              <a:xfrm>
                <a:off x="3534" y="2824"/>
                <a:ext cx="24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11</a:t>
                </a:r>
              </a:p>
            </p:txBody>
          </p:sp>
          <p:sp>
            <p:nvSpPr>
              <p:cNvPr id="11358" name="Rectangle 61"/>
              <p:cNvSpPr>
                <a:spLocks noChangeArrowheads="1"/>
              </p:cNvSpPr>
              <p:nvPr/>
            </p:nvSpPr>
            <p:spPr bwMode="auto">
              <a:xfrm>
                <a:off x="4454" y="2824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0" i="0"/>
                  <a:t>3</a:t>
                </a:r>
              </a:p>
            </p:txBody>
          </p:sp>
        </p:grpSp>
      </p:grpSp>
      <p:pic>
        <p:nvPicPr>
          <p:cNvPr id="112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624138"/>
            <a:ext cx="6845300" cy="40592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5613400" y="1578936"/>
            <a:ext cx="3187700" cy="1143000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1347" name="Rectangle 65"/>
            <p:cNvSpPr>
              <a:spLocks noChangeArrowheads="1"/>
            </p:cNvSpPr>
            <p:nvPr/>
          </p:nvSpPr>
          <p:spPr bwMode="auto">
            <a:xfrm>
              <a:off x="6261100" y="1522413"/>
              <a:ext cx="2451100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 dirty="0" smtClean="0"/>
                <a:t>480 available </a:t>
              </a:r>
              <a:r>
                <a:rPr lang="en-US" altLang="en-US" sz="2000" b="0" i="0" dirty="0" err="1"/>
                <a:t>mins</a:t>
              </a:r>
              <a:r>
                <a:rPr lang="en-US" altLang="en-US" sz="2000" b="0" i="0" dirty="0"/>
                <a:t>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 dirty="0" smtClean="0"/>
                <a:t>40 units </a:t>
              </a:r>
              <a:r>
                <a:rPr lang="en-US" altLang="en-US" sz="2000" b="0" i="0" dirty="0"/>
                <a:t>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56743"/>
              </p:ext>
            </p:extLst>
          </p:nvPr>
        </p:nvGraphicFramePr>
        <p:xfrm>
          <a:off x="685800" y="1540836"/>
          <a:ext cx="2197100" cy="2046290"/>
        </p:xfrm>
        <a:graphic>
          <a:graphicData uri="http://schemas.openxmlformats.org/drawingml/2006/table">
            <a:tbl>
              <a:tblPr/>
              <a:tblGrid>
                <a:gridCol w="444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5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4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45069" marR="45069" marT="22529" marB="2252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45069" marR="45069" marT="22529" marB="2252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45069" marR="45069" marT="22529" marB="2252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45069" marR="45069" marT="22529" marB="2252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PEDECESSOR</a:t>
                      </a: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7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743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069" marR="45069" marT="22529" marB="2252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2638" name="Rectangle 62"/>
          <p:cNvSpPr>
            <a:spLocks noChangeArrowheads="1"/>
          </p:cNvSpPr>
          <p:nvPr/>
        </p:nvSpPr>
        <p:spPr bwMode="auto">
          <a:xfrm>
            <a:off x="117475" y="6514306"/>
            <a:ext cx="1266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i="0" dirty="0"/>
              <a:t>Figure </a:t>
            </a:r>
            <a:r>
              <a:rPr lang="en-US" altLang="en-US" sz="1600" b="0" i="0" dirty="0">
                <a:solidFill>
                  <a:schemeClr val="tx2"/>
                </a:solidFill>
              </a:rPr>
              <a:t>9.12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79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5"/>
          <p:cNvGrpSpPr>
            <a:grpSpLocks/>
          </p:cNvGrpSpPr>
          <p:nvPr/>
        </p:nvGrpSpPr>
        <p:grpSpPr bwMode="auto">
          <a:xfrm>
            <a:off x="300038" y="5003800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3396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96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 dirty="0" smtClean="0"/>
                <a:t>480 available </a:t>
              </a:r>
              <a:r>
                <a:rPr lang="en-US" altLang="en-US" sz="1600" b="0" i="0" dirty="0" err="1"/>
                <a:t>mins</a:t>
              </a:r>
              <a:r>
                <a:rPr lang="en-US" altLang="en-US" sz="1600" b="0" i="0" dirty="0"/>
                <a:t>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 dirty="0" smtClean="0"/>
                <a:t>40 units </a:t>
              </a:r>
              <a:r>
                <a:rPr lang="en-US" altLang="en-US" sz="1600" b="0" i="0" dirty="0"/>
                <a:t>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300038" y="2065338"/>
          <a:ext cx="2894012" cy="2649539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4210" name="Group 68"/>
          <p:cNvGrpSpPr>
            <a:grpSpLocks/>
          </p:cNvGrpSpPr>
          <p:nvPr/>
        </p:nvGrpSpPr>
        <p:grpSpPr bwMode="auto">
          <a:xfrm>
            <a:off x="3350624" y="2878073"/>
            <a:ext cx="5664244" cy="668338"/>
            <a:chOff x="2462" y="2076"/>
            <a:chExt cx="3197" cy="421"/>
          </a:xfrm>
          <a:solidFill>
            <a:srgbClr val="FFFFFF"/>
          </a:solidFill>
        </p:grpSpPr>
        <p:sp>
          <p:nvSpPr>
            <p:cNvPr id="4212" name="Rectangle 69"/>
            <p:cNvSpPr>
              <a:spLocks noChangeArrowheads="1"/>
            </p:cNvSpPr>
            <p:nvPr/>
          </p:nvSpPr>
          <p:spPr bwMode="auto">
            <a:xfrm>
              <a:off x="2462" y="2160"/>
              <a:ext cx="1061" cy="25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/>
                <a:t>Cycle time </a:t>
              </a:r>
              <a:r>
                <a:rPr lang="en-US" sz="2000" dirty="0"/>
                <a:t>=</a:t>
              </a:r>
            </a:p>
          </p:txBody>
        </p:sp>
        <p:grpSp>
          <p:nvGrpSpPr>
            <p:cNvPr id="4213" name="Group 70"/>
            <p:cNvGrpSpPr>
              <a:grpSpLocks/>
            </p:cNvGrpSpPr>
            <p:nvPr/>
          </p:nvGrpSpPr>
          <p:grpSpPr bwMode="auto">
            <a:xfrm>
              <a:off x="3368" y="2076"/>
              <a:ext cx="2291" cy="421"/>
              <a:chOff x="3360" y="2116"/>
              <a:chExt cx="2291" cy="421"/>
            </a:xfrm>
            <a:grpFill/>
          </p:grpSpPr>
          <p:sp>
            <p:nvSpPr>
              <p:cNvPr id="4214" name="Rectangle 71"/>
              <p:cNvSpPr>
                <a:spLocks noChangeArrowheads="1"/>
              </p:cNvSpPr>
              <p:nvPr/>
            </p:nvSpPr>
            <p:spPr bwMode="auto">
              <a:xfrm>
                <a:off x="3360" y="2116"/>
                <a:ext cx="2291" cy="421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800" dirty="0"/>
                  <a:t>Production time available per day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800" dirty="0"/>
                  <a:t>Units required per day</a:t>
                </a:r>
              </a:p>
            </p:txBody>
          </p:sp>
          <p:sp>
            <p:nvSpPr>
              <p:cNvPr id="4215" name="Line 72"/>
              <p:cNvSpPr>
                <a:spLocks noChangeShapeType="1"/>
              </p:cNvSpPr>
              <p:nvPr/>
            </p:nvSpPr>
            <p:spPr bwMode="auto">
              <a:xfrm>
                <a:off x="3423" y="2320"/>
                <a:ext cx="213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</p:grpSp>
      <p:grpSp>
        <p:nvGrpSpPr>
          <p:cNvPr id="13392" name="Group 4"/>
          <p:cNvGrpSpPr>
            <a:grpSpLocks/>
          </p:cNvGrpSpPr>
          <p:nvPr/>
        </p:nvGrpSpPr>
        <p:grpSpPr bwMode="auto">
          <a:xfrm>
            <a:off x="3683000" y="3962400"/>
            <a:ext cx="4521200" cy="1092200"/>
            <a:chOff x="2578100" y="4516438"/>
            <a:chExt cx="4521200" cy="1092200"/>
          </a:xfrm>
        </p:grpSpPr>
        <p:graphicFrame>
          <p:nvGraphicFramePr>
            <p:cNvPr id="13393" name="Object 27"/>
            <p:cNvGraphicFramePr>
              <a:graphicFrameLocks noChangeAspect="1"/>
            </p:cNvGraphicFramePr>
            <p:nvPr/>
          </p:nvGraphicFramePr>
          <p:xfrm>
            <a:off x="4965700" y="4516438"/>
            <a:ext cx="2133600" cy="109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60" name="Equation" r:id="rId4" imgW="2121120" imgH="1078560" progId="Equation.3">
                    <p:embed/>
                  </p:oleObj>
                </mc:Choice>
                <mc:Fallback>
                  <p:oleObj name="Equation" r:id="rId4" imgW="2121120" imgH="1078560" progId="Equation.3">
                    <p:embed/>
                    <p:pic>
                      <p:nvPicPr>
                        <p:cNvPr id="1339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5700" y="4516438"/>
                          <a:ext cx="2133600" cy="1092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94" name="TextBox 2"/>
            <p:cNvSpPr txBox="1">
              <a:spLocks noChangeArrowheads="1"/>
            </p:cNvSpPr>
            <p:nvPr/>
          </p:nvSpPr>
          <p:spPr bwMode="auto">
            <a:xfrm>
              <a:off x="2578100" y="4889500"/>
              <a:ext cx="2355850" cy="65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Minimum number of workstations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0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5442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2686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4210" name="Group 68"/>
          <p:cNvGrpSpPr>
            <a:grpSpLocks/>
          </p:cNvGrpSpPr>
          <p:nvPr/>
        </p:nvGrpSpPr>
        <p:grpSpPr bwMode="auto">
          <a:xfrm>
            <a:off x="3331029" y="2159616"/>
            <a:ext cx="5664244" cy="668338"/>
            <a:chOff x="2462" y="2076"/>
            <a:chExt cx="3197" cy="421"/>
          </a:xfrm>
          <a:solidFill>
            <a:srgbClr val="FFFFFF"/>
          </a:solidFill>
        </p:grpSpPr>
        <p:sp>
          <p:nvSpPr>
            <p:cNvPr id="4212" name="Rectangle 69"/>
            <p:cNvSpPr>
              <a:spLocks noChangeArrowheads="1"/>
            </p:cNvSpPr>
            <p:nvPr/>
          </p:nvSpPr>
          <p:spPr bwMode="auto">
            <a:xfrm>
              <a:off x="2462" y="2160"/>
              <a:ext cx="1061" cy="25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/>
                <a:t>Cycle time </a:t>
              </a:r>
              <a:r>
                <a:rPr lang="en-US" sz="2000" dirty="0"/>
                <a:t>=</a:t>
              </a:r>
            </a:p>
          </p:txBody>
        </p:sp>
        <p:grpSp>
          <p:nvGrpSpPr>
            <p:cNvPr id="4213" name="Group 70"/>
            <p:cNvGrpSpPr>
              <a:grpSpLocks/>
            </p:cNvGrpSpPr>
            <p:nvPr/>
          </p:nvGrpSpPr>
          <p:grpSpPr bwMode="auto">
            <a:xfrm>
              <a:off x="3368" y="2076"/>
              <a:ext cx="2291" cy="421"/>
              <a:chOff x="3360" y="2116"/>
              <a:chExt cx="2291" cy="421"/>
            </a:xfrm>
            <a:grpFill/>
          </p:grpSpPr>
          <p:sp>
            <p:nvSpPr>
              <p:cNvPr id="4214" name="Rectangle 71"/>
              <p:cNvSpPr>
                <a:spLocks noChangeArrowheads="1"/>
              </p:cNvSpPr>
              <p:nvPr/>
            </p:nvSpPr>
            <p:spPr bwMode="auto">
              <a:xfrm>
                <a:off x="3360" y="2116"/>
                <a:ext cx="2291" cy="421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800" dirty="0"/>
                  <a:t>Production time available per day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800" dirty="0"/>
                  <a:t>Units required per day</a:t>
                </a:r>
              </a:p>
            </p:txBody>
          </p:sp>
          <p:sp>
            <p:nvSpPr>
              <p:cNvPr id="4215" name="Line 72"/>
              <p:cNvSpPr>
                <a:spLocks noChangeShapeType="1"/>
              </p:cNvSpPr>
              <p:nvPr/>
            </p:nvSpPr>
            <p:spPr bwMode="auto">
              <a:xfrm>
                <a:off x="3423" y="2320"/>
                <a:ext cx="213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</p:grpSp>
      </p:grpSp>
      <p:pic>
        <p:nvPicPr>
          <p:cNvPr id="15440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95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0193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Ambient</a:t>
            </a:r>
            <a:r>
              <a:rPr lang="en-US" dirty="0"/>
              <a:t> </a:t>
            </a:r>
            <a:r>
              <a:rPr lang="en-US" dirty="0" smtClean="0"/>
              <a:t>conditions</a:t>
            </a:r>
          </a:p>
          <a:p>
            <a:pPr lvl="1"/>
            <a:r>
              <a:rPr lang="en-US" dirty="0" smtClean="0"/>
              <a:t>Background </a:t>
            </a:r>
            <a:r>
              <a:rPr lang="en-US" dirty="0"/>
              <a:t>characteristics such as lighting, sound, smell, and temperature</a:t>
            </a:r>
          </a:p>
          <a:p>
            <a:r>
              <a:rPr lang="en-US" dirty="0"/>
              <a:t>Spatial layout and </a:t>
            </a:r>
            <a:r>
              <a:rPr lang="en-US" dirty="0" smtClean="0">
                <a:solidFill>
                  <a:srgbClr val="FF0000"/>
                </a:solidFill>
              </a:rPr>
              <a:t>functionality</a:t>
            </a:r>
          </a:p>
          <a:p>
            <a:pPr lvl="1"/>
            <a:r>
              <a:rPr lang="en-US" dirty="0" smtClean="0"/>
              <a:t>Customer circulation </a:t>
            </a:r>
            <a:r>
              <a:rPr lang="en-US" dirty="0"/>
              <a:t>path planning, </a:t>
            </a:r>
            <a:r>
              <a:rPr lang="en-US" dirty="0" smtClean="0"/>
              <a:t>aisle </a:t>
            </a:r>
            <a:r>
              <a:rPr lang="en-US" dirty="0"/>
              <a:t>characteristics, and </a:t>
            </a:r>
            <a:r>
              <a:rPr lang="en-US" dirty="0" smtClean="0"/>
              <a:t>product </a:t>
            </a:r>
            <a:r>
              <a:rPr lang="en-US" dirty="0"/>
              <a:t>grouping</a:t>
            </a:r>
          </a:p>
          <a:p>
            <a:r>
              <a:rPr lang="en-US" dirty="0">
                <a:solidFill>
                  <a:srgbClr val="FF0000"/>
                </a:solidFill>
              </a:rPr>
              <a:t>Signs</a:t>
            </a:r>
            <a:r>
              <a:rPr lang="en-US" dirty="0"/>
              <a:t>, symbols, and </a:t>
            </a:r>
            <a:r>
              <a:rPr lang="en-US" dirty="0" smtClean="0"/>
              <a:t>artifacts</a:t>
            </a:r>
          </a:p>
          <a:p>
            <a:pPr lvl="1"/>
            <a:r>
              <a:rPr lang="en-US" dirty="0" smtClean="0"/>
              <a:t>Characteristics of </a:t>
            </a:r>
            <a:r>
              <a:rPr lang="en-US" dirty="0"/>
              <a:t>building design that </a:t>
            </a:r>
            <a:r>
              <a:rPr lang="en-US" dirty="0" smtClean="0"/>
              <a:t>carry </a:t>
            </a:r>
            <a:r>
              <a:rPr lang="en-US" dirty="0"/>
              <a:t>social significance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HRC ent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/>
          <a:stretch>
            <a:fillRect/>
          </a:stretch>
        </p:blipFill>
        <p:spPr bwMode="auto">
          <a:xfrm>
            <a:off x="5028248" y="4036138"/>
            <a:ext cx="3163252" cy="24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bj's wholes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4036138"/>
            <a:ext cx="3611418" cy="240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7490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23157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6"/>
            <a:ext cx="5664244" cy="1001713"/>
            <a:chOff x="2278" y="2372"/>
            <a:chExt cx="3197" cy="631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750" cy="25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</p:txBody>
        </p:sp>
      </p:grpSp>
      <p:pic>
        <p:nvPicPr>
          <p:cNvPr id="17488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29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9538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04486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5"/>
            <a:ext cx="5664244" cy="1385888"/>
            <a:chOff x="2278" y="2372"/>
            <a:chExt cx="3197" cy="873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1630" cy="4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12 minutes per unit</a:t>
              </a:r>
            </a:p>
          </p:txBody>
        </p:sp>
      </p:grpSp>
      <p:pic>
        <p:nvPicPr>
          <p:cNvPr id="19536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10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1589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57133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5"/>
            <a:ext cx="5664244" cy="1385888"/>
            <a:chOff x="2278" y="2372"/>
            <a:chExt cx="3197" cy="873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1630" cy="4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12 minutes per unit</a:t>
              </a:r>
            </a:p>
          </p:txBody>
        </p:sp>
      </p:grpSp>
      <p:pic>
        <p:nvPicPr>
          <p:cNvPr id="21584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85" name="Group 4"/>
          <p:cNvGrpSpPr>
            <a:grpSpLocks/>
          </p:cNvGrpSpPr>
          <p:nvPr/>
        </p:nvGrpSpPr>
        <p:grpSpPr bwMode="auto">
          <a:xfrm>
            <a:off x="3722688" y="4432300"/>
            <a:ext cx="4521200" cy="1092200"/>
            <a:chOff x="2578100" y="4516438"/>
            <a:chExt cx="4521200" cy="1092200"/>
          </a:xfrm>
        </p:grpSpPr>
        <p:graphicFrame>
          <p:nvGraphicFramePr>
            <p:cNvPr id="21586" name="Object 27"/>
            <p:cNvGraphicFramePr>
              <a:graphicFrameLocks noChangeAspect="1"/>
            </p:cNvGraphicFramePr>
            <p:nvPr/>
          </p:nvGraphicFramePr>
          <p:xfrm>
            <a:off x="4965700" y="4516438"/>
            <a:ext cx="2133600" cy="109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84" name="Equation" r:id="rId5" imgW="2121120" imgH="1078560" progId="Equation.3">
                    <p:embed/>
                  </p:oleObj>
                </mc:Choice>
                <mc:Fallback>
                  <p:oleObj name="Equation" r:id="rId5" imgW="2121120" imgH="1078560" progId="Equation.3">
                    <p:embed/>
                    <p:pic>
                      <p:nvPicPr>
                        <p:cNvPr id="21586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5700" y="4516438"/>
                          <a:ext cx="2133600" cy="1092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87" name="TextBox 2"/>
            <p:cNvSpPr txBox="1">
              <a:spLocks noChangeArrowheads="1"/>
            </p:cNvSpPr>
            <p:nvPr/>
          </p:nvSpPr>
          <p:spPr bwMode="auto">
            <a:xfrm>
              <a:off x="2578100" y="4889500"/>
              <a:ext cx="2355850" cy="65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Minimum number of workstations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7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3639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53988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5"/>
            <a:ext cx="5664244" cy="1385888"/>
            <a:chOff x="2278" y="2372"/>
            <a:chExt cx="3197" cy="873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1630" cy="4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12 minutes per unit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722688" y="4432300"/>
            <a:ext cx="4521200" cy="1490663"/>
            <a:chOff x="3124200" y="4516438"/>
            <a:chExt cx="4521200" cy="1490851"/>
          </a:xfrm>
        </p:grpSpPr>
        <p:grpSp>
          <p:nvGrpSpPr>
            <p:cNvPr id="23634" name="Group 4"/>
            <p:cNvGrpSpPr>
              <a:grpSpLocks/>
            </p:cNvGrpSpPr>
            <p:nvPr/>
          </p:nvGrpSpPr>
          <p:grpSpPr bwMode="auto">
            <a:xfrm>
              <a:off x="3124200" y="4516438"/>
              <a:ext cx="4521200" cy="1092200"/>
              <a:chOff x="2578100" y="4516438"/>
              <a:chExt cx="4521200" cy="1092200"/>
            </a:xfrm>
          </p:grpSpPr>
          <p:graphicFrame>
            <p:nvGraphicFramePr>
              <p:cNvPr id="23636" name="Object 27"/>
              <p:cNvGraphicFramePr>
                <a:graphicFrameLocks noChangeAspect="1"/>
              </p:cNvGraphicFramePr>
              <p:nvPr/>
            </p:nvGraphicFramePr>
            <p:xfrm>
              <a:off x="4965700" y="4516438"/>
              <a:ext cx="2133600" cy="1092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2508" name="Equation" r:id="rId4" imgW="2121120" imgH="1078560" progId="Equation.3">
                      <p:embed/>
                    </p:oleObj>
                  </mc:Choice>
                  <mc:Fallback>
                    <p:oleObj name="Equation" r:id="rId4" imgW="2121120" imgH="1078560" progId="Equation.3">
                      <p:embed/>
                      <p:pic>
                        <p:nvPicPr>
                          <p:cNvPr id="23636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5700" y="4516438"/>
                            <a:ext cx="2133600" cy="1092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637" name="TextBox 2"/>
              <p:cNvSpPr txBox="1">
                <a:spLocks noChangeArrowheads="1"/>
              </p:cNvSpPr>
              <p:nvPr/>
            </p:nvSpPr>
            <p:spPr bwMode="auto">
              <a:xfrm>
                <a:off x="2578100" y="4889500"/>
                <a:ext cx="2355850" cy="651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i="0"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Minimum number of workstations</a:t>
                </a:r>
              </a:p>
            </p:txBody>
          </p:sp>
        </p:grpSp>
        <p:sp>
          <p:nvSpPr>
            <p:cNvPr id="23635" name="TextBox 5"/>
            <p:cNvSpPr txBox="1">
              <a:spLocks noChangeArrowheads="1"/>
            </p:cNvSpPr>
            <p:nvPr/>
          </p:nvSpPr>
          <p:spPr bwMode="auto">
            <a:xfrm>
              <a:off x="5414794" y="5607050"/>
              <a:ext cx="1186488" cy="4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= 65 / 12</a:t>
              </a:r>
            </a:p>
          </p:txBody>
        </p:sp>
      </p:grpSp>
      <p:pic>
        <p:nvPicPr>
          <p:cNvPr id="23633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4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5687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87887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5"/>
            <a:ext cx="5664244" cy="1385888"/>
            <a:chOff x="2278" y="2372"/>
            <a:chExt cx="3197" cy="873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1630" cy="4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12 minutes per unit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722688" y="4432300"/>
            <a:ext cx="4521200" cy="1876425"/>
            <a:chOff x="3124200" y="4516438"/>
            <a:chExt cx="4521200" cy="1875695"/>
          </a:xfrm>
        </p:grpSpPr>
        <p:grpSp>
          <p:nvGrpSpPr>
            <p:cNvPr id="25682" name="Group 4"/>
            <p:cNvGrpSpPr>
              <a:grpSpLocks/>
            </p:cNvGrpSpPr>
            <p:nvPr/>
          </p:nvGrpSpPr>
          <p:grpSpPr bwMode="auto">
            <a:xfrm>
              <a:off x="3124200" y="4516438"/>
              <a:ext cx="4521200" cy="1092200"/>
              <a:chOff x="2578100" y="4516438"/>
              <a:chExt cx="4521200" cy="1092200"/>
            </a:xfrm>
          </p:grpSpPr>
          <p:graphicFrame>
            <p:nvGraphicFramePr>
              <p:cNvPr id="25684" name="Object 27"/>
              <p:cNvGraphicFramePr>
                <a:graphicFrameLocks noChangeAspect="1"/>
              </p:cNvGraphicFramePr>
              <p:nvPr/>
            </p:nvGraphicFramePr>
            <p:xfrm>
              <a:off x="4965700" y="4516438"/>
              <a:ext cx="2133600" cy="1092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3532" name="Equation" r:id="rId4" imgW="2121120" imgH="1078560" progId="Equation.3">
                      <p:embed/>
                    </p:oleObj>
                  </mc:Choice>
                  <mc:Fallback>
                    <p:oleObj name="Equation" r:id="rId4" imgW="2121120" imgH="1078560" progId="Equation.3">
                      <p:embed/>
                      <p:pic>
                        <p:nvPicPr>
                          <p:cNvPr id="25684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5700" y="4516438"/>
                            <a:ext cx="2133600" cy="1092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85" name="TextBox 2"/>
              <p:cNvSpPr txBox="1">
                <a:spLocks noChangeArrowheads="1"/>
              </p:cNvSpPr>
              <p:nvPr/>
            </p:nvSpPr>
            <p:spPr bwMode="auto">
              <a:xfrm>
                <a:off x="2578100" y="4889500"/>
                <a:ext cx="2355850" cy="651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i="0"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Minimum number of workstations</a:t>
                </a:r>
              </a:p>
            </p:txBody>
          </p:sp>
        </p:grpSp>
        <p:sp>
          <p:nvSpPr>
            <p:cNvPr id="25683" name="TextBox 5"/>
            <p:cNvSpPr txBox="1">
              <a:spLocks noChangeArrowheads="1"/>
            </p:cNvSpPr>
            <p:nvPr/>
          </p:nvSpPr>
          <p:spPr bwMode="auto">
            <a:xfrm>
              <a:off x="5414794" y="5607050"/>
              <a:ext cx="1186488" cy="78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 dirty="0">
                  <a:ea typeface="ＭＳ Ｐゴシック" panose="020B0600070205080204" pitchFamily="34" charset="-128"/>
                  <a:cs typeface="Arial" panose="020B0604020202020204" pitchFamily="34" charset="0"/>
                </a:rPr>
                <a:t>= 65 / 12</a:t>
              </a:r>
            </a:p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 dirty="0">
                  <a:ea typeface="ＭＳ Ｐゴシック" panose="020B0600070205080204" pitchFamily="34" charset="-128"/>
                  <a:cs typeface="Arial" panose="020B0604020202020204" pitchFamily="34" charset="0"/>
                </a:rPr>
                <a:t>= </a:t>
              </a:r>
              <a:r>
                <a:rPr lang="en-US" altLang="en-US" sz="2000" b="0" i="0" dirty="0" smtClean="0">
                  <a:ea typeface="ＭＳ Ｐゴシック" panose="020B0600070205080204" pitchFamily="34" charset="-128"/>
                  <a:cs typeface="Arial" panose="020B0604020202020204" pitchFamily="34" charset="0"/>
                </a:rPr>
                <a:t>5.4</a:t>
              </a:r>
              <a:endParaRPr lang="en-US" altLang="en-US" sz="2000" b="0" i="0" dirty="0"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25681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30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75"/>
          <p:cNvGrpSpPr>
            <a:grpSpLocks/>
          </p:cNvGrpSpPr>
          <p:nvPr/>
        </p:nvGrpSpPr>
        <p:grpSpPr bwMode="auto">
          <a:xfrm>
            <a:off x="280988" y="42846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9783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21881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grpSp>
        <p:nvGrpSpPr>
          <p:cNvPr id="62" name="Group 67"/>
          <p:cNvGrpSpPr>
            <a:grpSpLocks/>
          </p:cNvGrpSpPr>
          <p:nvPr/>
        </p:nvGrpSpPr>
        <p:grpSpPr bwMode="auto">
          <a:xfrm>
            <a:off x="3331029" y="2159615"/>
            <a:ext cx="5664244" cy="1385888"/>
            <a:chOff x="2278" y="2372"/>
            <a:chExt cx="3197" cy="873"/>
          </a:xfrm>
          <a:solidFill>
            <a:srgbClr val="FFFFFF"/>
          </a:solidFill>
        </p:grpSpPr>
        <p:grpSp>
          <p:nvGrpSpPr>
            <p:cNvPr id="4210" name="Group 68"/>
            <p:cNvGrpSpPr>
              <a:grpSpLocks/>
            </p:cNvGrpSpPr>
            <p:nvPr/>
          </p:nvGrpSpPr>
          <p:grpSpPr bwMode="auto">
            <a:xfrm>
              <a:off x="2278" y="2372"/>
              <a:ext cx="3197" cy="421"/>
              <a:chOff x="2462" y="2076"/>
              <a:chExt cx="3197" cy="421"/>
            </a:xfrm>
            <a:grpFill/>
          </p:grpSpPr>
          <p:sp>
            <p:nvSpPr>
              <p:cNvPr id="4212" name="Rectangle 69"/>
              <p:cNvSpPr>
                <a:spLocks noChangeArrowheads="1"/>
              </p:cNvSpPr>
              <p:nvPr/>
            </p:nvSpPr>
            <p:spPr bwMode="auto">
              <a:xfrm>
                <a:off x="2462" y="2160"/>
                <a:ext cx="1061" cy="25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/>
                  <a:t>Cycle time </a:t>
                </a:r>
                <a:r>
                  <a:rPr lang="en-US" sz="2000" dirty="0"/>
                  <a:t>=</a:t>
                </a:r>
              </a:p>
            </p:txBody>
          </p:sp>
          <p:grpSp>
            <p:nvGrpSpPr>
              <p:cNvPr id="4213" name="Group 70"/>
              <p:cNvGrpSpPr>
                <a:grpSpLocks/>
              </p:cNvGrpSpPr>
              <p:nvPr/>
            </p:nvGrpSpPr>
            <p:grpSpPr bwMode="auto">
              <a:xfrm>
                <a:off x="3368" y="2076"/>
                <a:ext cx="2291" cy="421"/>
                <a:chOff x="3360" y="2116"/>
                <a:chExt cx="2291" cy="421"/>
              </a:xfrm>
              <a:grpFill/>
            </p:grpSpPr>
            <p:sp>
              <p:nvSpPr>
                <p:cNvPr id="4214" name="Rectangle 71"/>
                <p:cNvSpPr>
                  <a:spLocks noChangeArrowheads="1"/>
                </p:cNvSpPr>
                <p:nvPr/>
              </p:nvSpPr>
              <p:spPr bwMode="auto">
                <a:xfrm>
                  <a:off x="3360" y="2116"/>
                  <a:ext cx="2291" cy="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Production time available per day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800" dirty="0"/>
                    <a:t>Units required per day</a:t>
                  </a:r>
                </a:p>
              </p:txBody>
            </p:sp>
            <p:sp>
              <p:nvSpPr>
                <p:cNvPr id="4215" name="Line 72"/>
                <p:cNvSpPr>
                  <a:spLocks noChangeShapeType="1"/>
                </p:cNvSpPr>
                <p:nvPr/>
              </p:nvSpPr>
              <p:spPr bwMode="auto">
                <a:xfrm>
                  <a:off x="3423" y="2320"/>
                  <a:ext cx="2131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/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</p:grpSp>
        <p:sp>
          <p:nvSpPr>
            <p:cNvPr id="4211" name="Rectangle 73"/>
            <p:cNvSpPr>
              <a:spLocks noChangeArrowheads="1"/>
            </p:cNvSpPr>
            <p:nvPr/>
          </p:nvSpPr>
          <p:spPr bwMode="auto">
            <a:xfrm>
              <a:off x="3118" y="2751"/>
              <a:ext cx="1630" cy="49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480 / 40</a:t>
              </a:r>
            </a:p>
            <a:p>
              <a:pPr>
                <a:spcAft>
                  <a:spcPts val="600"/>
                </a:spcAft>
                <a:defRPr/>
              </a:pPr>
              <a:r>
                <a:rPr lang="en-US" sz="2000" dirty="0"/>
                <a:t>= 12 minutes per unit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722688" y="4432300"/>
            <a:ext cx="4521200" cy="2260600"/>
            <a:chOff x="3124200" y="4516438"/>
            <a:chExt cx="4521200" cy="2259708"/>
          </a:xfrm>
        </p:grpSpPr>
        <p:grpSp>
          <p:nvGrpSpPr>
            <p:cNvPr id="29778" name="Group 4"/>
            <p:cNvGrpSpPr>
              <a:grpSpLocks/>
            </p:cNvGrpSpPr>
            <p:nvPr/>
          </p:nvGrpSpPr>
          <p:grpSpPr bwMode="auto">
            <a:xfrm>
              <a:off x="3124200" y="4516438"/>
              <a:ext cx="4521200" cy="1092200"/>
              <a:chOff x="2578100" y="4516438"/>
              <a:chExt cx="4521200" cy="1092200"/>
            </a:xfrm>
          </p:grpSpPr>
          <p:graphicFrame>
            <p:nvGraphicFramePr>
              <p:cNvPr id="29780" name="Object 27"/>
              <p:cNvGraphicFramePr>
                <a:graphicFrameLocks noChangeAspect="1"/>
              </p:cNvGraphicFramePr>
              <p:nvPr/>
            </p:nvGraphicFramePr>
            <p:xfrm>
              <a:off x="4965700" y="4516438"/>
              <a:ext cx="2133600" cy="1092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79" name="Equation" r:id="rId4" imgW="2121120" imgH="1078560" progId="Equation.3">
                      <p:embed/>
                    </p:oleObj>
                  </mc:Choice>
                  <mc:Fallback>
                    <p:oleObj name="Equation" r:id="rId4" imgW="2121120" imgH="1078560" progId="Equation.3">
                      <p:embed/>
                      <p:pic>
                        <p:nvPicPr>
                          <p:cNvPr id="2978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5700" y="4516438"/>
                            <a:ext cx="2133600" cy="1092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81" name="TextBox 2"/>
              <p:cNvSpPr txBox="1">
                <a:spLocks noChangeArrowheads="1"/>
              </p:cNvSpPr>
              <p:nvPr/>
            </p:nvSpPr>
            <p:spPr bwMode="auto">
              <a:xfrm>
                <a:off x="2578100" y="4889500"/>
                <a:ext cx="2355850" cy="651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i="0"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Minimum number of workstations</a:t>
                </a:r>
              </a:p>
            </p:txBody>
          </p:sp>
        </p:grpSp>
        <p:sp>
          <p:nvSpPr>
            <p:cNvPr id="29779" name="TextBox 5"/>
            <p:cNvSpPr txBox="1">
              <a:spLocks noChangeArrowheads="1"/>
            </p:cNvSpPr>
            <p:nvPr/>
          </p:nvSpPr>
          <p:spPr bwMode="auto">
            <a:xfrm>
              <a:off x="5414794" y="5607050"/>
              <a:ext cx="1500571" cy="1169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= 65 / 12</a:t>
              </a:r>
            </a:p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= 5.4</a:t>
              </a:r>
            </a:p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20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= 6 stations</a:t>
              </a:r>
            </a:p>
          </p:txBody>
        </p:sp>
      </p:grpSp>
      <p:pic>
        <p:nvPicPr>
          <p:cNvPr id="29777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5038725"/>
            <a:ext cx="2894012" cy="171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30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7886"/>
              </p:ext>
            </p:extLst>
          </p:nvPr>
        </p:nvGraphicFramePr>
        <p:xfrm>
          <a:off x="1016000" y="1596488"/>
          <a:ext cx="7112000" cy="46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TABLE 9.3</a:t>
                      </a:r>
                      <a:endParaRPr lang="en-US" sz="180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a:txBody>
                  <a:tcPr marT="45726" marB="45726" anchor="ctr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Layout Heuristics That May Be Used to Assign Tasks to Workstations in Assembly-Line Balancing 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67">
                <a:tc gridSpan="2">
                  <a:txBody>
                    <a:bodyPr/>
                    <a:lstStyle/>
                    <a:p>
                      <a:pPr marL="266700" marR="0" lvl="0" indent="-2667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1.	Longest task time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available tasks, choose the task with the largest (longest) task time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24">
                <a:tc gridSpan="2">
                  <a:txBody>
                    <a:bodyPr/>
                    <a:lstStyle/>
                    <a:p>
                      <a:pPr marL="266700" indent="-266700"/>
                      <a:r>
                        <a:rPr lang="en-US" sz="1800" dirty="0" smtClean="0">
                          <a:latin typeface="Arial"/>
                          <a:cs typeface="Arial"/>
                        </a:rPr>
                        <a:t>2.	Most following tasks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available tasks, 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hoose the task with the largest number of following tasks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24">
                <a:tc gridSpan="2">
                  <a:txBody>
                    <a:bodyPr/>
                    <a:lstStyle/>
                    <a:p>
                      <a:pPr marL="266700" indent="-266700"/>
                      <a:r>
                        <a:rPr lang="en-US" sz="1800" dirty="0" smtClean="0">
                          <a:latin typeface="Arial"/>
                          <a:cs typeface="Arial"/>
                        </a:rPr>
                        <a:t>3.	Ranked positional weight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available tasks, 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hoose the task for which the sum of following task times is the longest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67">
                <a:tc gridSpan="2">
                  <a:txBody>
                    <a:bodyPr/>
                    <a:lstStyle/>
                    <a:p>
                      <a:pPr marL="266700" indent="-266700"/>
                      <a:r>
                        <a:rPr lang="en-US" sz="1800" dirty="0" smtClean="0">
                          <a:latin typeface="Arial"/>
                          <a:cs typeface="Arial"/>
                        </a:rPr>
                        <a:t>4.	Shortest task time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available tasks, 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hoose the task with the shortest task time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524">
                <a:tc gridSpan="2">
                  <a:txBody>
                    <a:bodyPr/>
                    <a:lstStyle/>
                    <a:p>
                      <a:pPr marL="266700" indent="-266700"/>
                      <a:r>
                        <a:rPr lang="en-US" sz="1800" dirty="0" smtClean="0">
                          <a:latin typeface="Arial"/>
                          <a:cs typeface="Arial"/>
                        </a:rPr>
                        <a:t>5.	Least number of following tasks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available tasks, c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hoose the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task with the least number of subsequent</a:t>
                      </a:r>
                      <a:r>
                        <a:rPr lang="en-US" sz="18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tasks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0313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 smtClean="0">
                <a:cs typeface="Arial" charset="0"/>
              </a:rPr>
              <a:t>Rules for Assigning Workstations</a:t>
            </a:r>
            <a:endParaRPr lang="en-US" sz="4000" dirty="0">
              <a:cs typeface="Arial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25500" y="2891888"/>
            <a:ext cx="7480300" cy="939800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2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 smtClean="0">
                <a:cs typeface="Arial" charset="0"/>
              </a:rPr>
              <a:t>Assign the Workstations</a:t>
            </a:r>
            <a:endParaRPr lang="en-US" sz="4000" dirty="0"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36513" y="4138613"/>
            <a:ext cx="890587" cy="2628900"/>
            <a:chOff x="550" y="2056"/>
            <a:chExt cx="561" cy="1656"/>
          </a:xfrm>
        </p:grpSpPr>
        <p:sp>
          <p:nvSpPr>
            <p:cNvPr id="33878" name="Rectangle 73"/>
            <p:cNvSpPr>
              <a:spLocks noChangeArrowheads="1"/>
            </p:cNvSpPr>
            <p:nvPr/>
          </p:nvSpPr>
          <p:spPr bwMode="auto">
            <a:xfrm>
              <a:off x="576" y="2056"/>
              <a:ext cx="520" cy="165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3879" name="Rectangle 74"/>
            <p:cNvSpPr>
              <a:spLocks noChangeArrowheads="1"/>
            </p:cNvSpPr>
            <p:nvPr/>
          </p:nvSpPr>
          <p:spPr bwMode="auto">
            <a:xfrm>
              <a:off x="550" y="3366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1</a:t>
              </a:r>
            </a:p>
          </p:txBody>
        </p:sp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36513" y="114300"/>
            <a:ext cx="890587" cy="1727200"/>
            <a:chOff x="63" y="3153"/>
            <a:chExt cx="561" cy="1088"/>
          </a:xfrm>
        </p:grpSpPr>
        <p:sp>
          <p:nvSpPr>
            <p:cNvPr id="33876" name="Rectangle 76"/>
            <p:cNvSpPr>
              <a:spLocks noChangeArrowheads="1"/>
            </p:cNvSpPr>
            <p:nvPr/>
          </p:nvSpPr>
          <p:spPr bwMode="auto">
            <a:xfrm>
              <a:off x="89" y="3153"/>
              <a:ext cx="520" cy="108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3877" name="Rectangle 77"/>
            <p:cNvSpPr>
              <a:spLocks noChangeArrowheads="1"/>
            </p:cNvSpPr>
            <p:nvPr/>
          </p:nvSpPr>
          <p:spPr bwMode="auto">
            <a:xfrm>
              <a:off x="63" y="3181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2</a:t>
              </a:r>
            </a:p>
          </p:txBody>
        </p:sp>
      </p:grpSp>
      <p:grpSp>
        <p:nvGrpSpPr>
          <p:cNvPr id="11" name="Group 94"/>
          <p:cNvGrpSpPr>
            <a:grpSpLocks/>
          </p:cNvGrpSpPr>
          <p:nvPr/>
        </p:nvGrpSpPr>
        <p:grpSpPr bwMode="auto">
          <a:xfrm>
            <a:off x="1320800" y="1173163"/>
            <a:ext cx="2616200" cy="2197100"/>
            <a:chOff x="2096" y="1856"/>
            <a:chExt cx="1648" cy="1384"/>
          </a:xfrm>
        </p:grpSpPr>
        <p:grpSp>
          <p:nvGrpSpPr>
            <p:cNvPr id="33872" name="Group 84"/>
            <p:cNvGrpSpPr>
              <a:grpSpLocks/>
            </p:cNvGrpSpPr>
            <p:nvPr/>
          </p:nvGrpSpPr>
          <p:grpSpPr bwMode="auto">
            <a:xfrm>
              <a:off x="2096" y="1856"/>
              <a:ext cx="1648" cy="1384"/>
              <a:chOff x="2096" y="1856"/>
              <a:chExt cx="1648" cy="1384"/>
            </a:xfrm>
          </p:grpSpPr>
          <p:sp>
            <p:nvSpPr>
              <p:cNvPr id="33874" name="Rectangle 85"/>
              <p:cNvSpPr>
                <a:spLocks noChangeArrowheads="1"/>
              </p:cNvSpPr>
              <p:nvPr/>
            </p:nvSpPr>
            <p:spPr bwMode="auto">
              <a:xfrm>
                <a:off x="2880" y="2870"/>
                <a:ext cx="689" cy="19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 i="0"/>
                  <a:t>Station 3</a:t>
                </a:r>
              </a:p>
            </p:txBody>
          </p:sp>
          <p:sp>
            <p:nvSpPr>
              <p:cNvPr id="33875" name="Rectangle 86"/>
              <p:cNvSpPr>
                <a:spLocks noChangeArrowheads="1"/>
              </p:cNvSpPr>
              <p:nvPr/>
            </p:nvSpPr>
            <p:spPr bwMode="auto">
              <a:xfrm>
                <a:off x="2096" y="1856"/>
                <a:ext cx="1648" cy="138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</p:grpSp>
        <p:sp>
          <p:nvSpPr>
            <p:cNvPr id="33873" name="Text Box 92"/>
            <p:cNvSpPr txBox="1">
              <a:spLocks noChangeArrowheads="1"/>
            </p:cNvSpPr>
            <p:nvPr/>
          </p:nvSpPr>
          <p:spPr bwMode="auto">
            <a:xfrm>
              <a:off x="2774" y="2990"/>
              <a:ext cx="6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Station 4</a:t>
              </a:r>
            </a:p>
          </p:txBody>
        </p:sp>
      </p:grpSp>
      <p:grpSp>
        <p:nvGrpSpPr>
          <p:cNvPr id="16" name="Group 78"/>
          <p:cNvGrpSpPr>
            <a:grpSpLocks/>
          </p:cNvGrpSpPr>
          <p:nvPr/>
        </p:nvGrpSpPr>
        <p:grpSpPr bwMode="auto">
          <a:xfrm>
            <a:off x="11113" y="1979613"/>
            <a:ext cx="890587" cy="1460500"/>
            <a:chOff x="1590" y="3128"/>
            <a:chExt cx="561" cy="920"/>
          </a:xfrm>
        </p:grpSpPr>
        <p:sp>
          <p:nvSpPr>
            <p:cNvPr id="33870" name="Rectangle 79"/>
            <p:cNvSpPr>
              <a:spLocks noChangeArrowheads="1"/>
            </p:cNvSpPr>
            <p:nvPr/>
          </p:nvSpPr>
          <p:spPr bwMode="auto">
            <a:xfrm>
              <a:off x="1624" y="3128"/>
              <a:ext cx="520" cy="92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3871" name="Rectangle 80"/>
            <p:cNvSpPr>
              <a:spLocks noChangeArrowheads="1"/>
            </p:cNvSpPr>
            <p:nvPr/>
          </p:nvSpPr>
          <p:spPr bwMode="auto">
            <a:xfrm>
              <a:off x="1590" y="3710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3</a:t>
              </a: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7808913" y="2652713"/>
            <a:ext cx="892175" cy="1460500"/>
            <a:chOff x="3462" y="3128"/>
            <a:chExt cx="561" cy="920"/>
          </a:xfrm>
        </p:grpSpPr>
        <p:sp>
          <p:nvSpPr>
            <p:cNvPr id="33868" name="Rectangle 82"/>
            <p:cNvSpPr>
              <a:spLocks noChangeArrowheads="1"/>
            </p:cNvSpPr>
            <p:nvPr/>
          </p:nvSpPr>
          <p:spPr bwMode="auto">
            <a:xfrm>
              <a:off x="3496" y="3128"/>
              <a:ext cx="520" cy="92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3869" name="Rectangle 83"/>
            <p:cNvSpPr>
              <a:spLocks noChangeArrowheads="1"/>
            </p:cNvSpPr>
            <p:nvPr/>
          </p:nvSpPr>
          <p:spPr bwMode="auto">
            <a:xfrm>
              <a:off x="3462" y="3710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5</a:t>
              </a:r>
            </a:p>
          </p:txBody>
        </p:sp>
      </p:grpSp>
      <p:grpSp>
        <p:nvGrpSpPr>
          <p:cNvPr id="22" name="Group 95"/>
          <p:cNvGrpSpPr>
            <a:grpSpLocks/>
          </p:cNvGrpSpPr>
          <p:nvPr/>
        </p:nvGrpSpPr>
        <p:grpSpPr bwMode="auto">
          <a:xfrm>
            <a:off x="4435475" y="1211263"/>
            <a:ext cx="1917700" cy="2149475"/>
            <a:chOff x="4080" y="2264"/>
            <a:chExt cx="1208" cy="1304"/>
          </a:xfrm>
        </p:grpSpPr>
        <p:grpSp>
          <p:nvGrpSpPr>
            <p:cNvPr id="33864" name="Group 87"/>
            <p:cNvGrpSpPr>
              <a:grpSpLocks/>
            </p:cNvGrpSpPr>
            <p:nvPr/>
          </p:nvGrpSpPr>
          <p:grpSpPr bwMode="auto">
            <a:xfrm>
              <a:off x="4080" y="2264"/>
              <a:ext cx="1208" cy="1304"/>
              <a:chOff x="4080" y="2264"/>
              <a:chExt cx="1208" cy="1304"/>
            </a:xfrm>
          </p:grpSpPr>
          <p:sp>
            <p:nvSpPr>
              <p:cNvPr id="33866" name="Rectangle 88"/>
              <p:cNvSpPr>
                <a:spLocks noChangeArrowheads="1"/>
              </p:cNvSpPr>
              <p:nvPr/>
            </p:nvSpPr>
            <p:spPr bwMode="auto">
              <a:xfrm>
                <a:off x="4454" y="3302"/>
                <a:ext cx="6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 i="0"/>
                  <a:t>Station 6</a:t>
                </a:r>
              </a:p>
            </p:txBody>
          </p:sp>
          <p:sp>
            <p:nvSpPr>
              <p:cNvPr id="33867" name="Rectangle 89"/>
              <p:cNvSpPr>
                <a:spLocks noChangeArrowheads="1"/>
              </p:cNvSpPr>
              <p:nvPr/>
            </p:nvSpPr>
            <p:spPr bwMode="auto">
              <a:xfrm>
                <a:off x="4080" y="2264"/>
                <a:ext cx="1208" cy="13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</p:grpSp>
        <p:sp>
          <p:nvSpPr>
            <p:cNvPr id="33865" name="Text Box 93"/>
            <p:cNvSpPr txBox="1">
              <a:spLocks noChangeArrowheads="1"/>
            </p:cNvSpPr>
            <p:nvPr/>
          </p:nvSpPr>
          <p:spPr bwMode="auto">
            <a:xfrm>
              <a:off x="4622" y="3342"/>
              <a:ext cx="6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Station 6</a:t>
              </a:r>
            </a:p>
          </p:txBody>
        </p:sp>
      </p:grpSp>
      <p:grpSp>
        <p:nvGrpSpPr>
          <p:cNvPr id="27" name="Group 16"/>
          <p:cNvGrpSpPr>
            <a:grpSpLocks/>
          </p:cNvGrpSpPr>
          <p:nvPr/>
        </p:nvGrpSpPr>
        <p:grpSpPr bwMode="auto">
          <a:xfrm>
            <a:off x="1066800" y="2970213"/>
            <a:ext cx="7188200" cy="2922587"/>
            <a:chOff x="672" y="1879"/>
            <a:chExt cx="4528" cy="1841"/>
          </a:xfrm>
        </p:grpSpPr>
        <p:grpSp>
          <p:nvGrpSpPr>
            <p:cNvPr id="33809" name="Group 17"/>
            <p:cNvGrpSpPr>
              <a:grpSpLocks/>
            </p:cNvGrpSpPr>
            <p:nvPr/>
          </p:nvGrpSpPr>
          <p:grpSpPr bwMode="auto">
            <a:xfrm>
              <a:off x="672" y="2096"/>
              <a:ext cx="4528" cy="1624"/>
              <a:chOff x="672" y="2096"/>
              <a:chExt cx="4528" cy="1624"/>
            </a:xfrm>
          </p:grpSpPr>
          <p:grpSp>
            <p:nvGrpSpPr>
              <p:cNvPr id="33820" name="Group 18"/>
              <p:cNvGrpSpPr>
                <a:grpSpLocks/>
              </p:cNvGrpSpPr>
              <p:nvPr/>
            </p:nvGrpSpPr>
            <p:grpSpPr bwMode="auto">
              <a:xfrm>
                <a:off x="3836" y="2672"/>
                <a:ext cx="1364" cy="856"/>
                <a:chOff x="3852" y="2632"/>
                <a:chExt cx="1364" cy="856"/>
              </a:xfrm>
            </p:grpSpPr>
            <p:sp>
              <p:nvSpPr>
                <p:cNvPr id="3385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852" y="3056"/>
                  <a:ext cx="1032" cy="43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60" name="Line 20"/>
                <p:cNvSpPr>
                  <a:spLocks noChangeShapeType="1"/>
                </p:cNvSpPr>
                <p:nvPr/>
              </p:nvSpPr>
              <p:spPr bwMode="auto">
                <a:xfrm>
                  <a:off x="4388" y="2632"/>
                  <a:ext cx="496" cy="27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861" name="Group 21"/>
                <p:cNvGrpSpPr>
                  <a:grpSpLocks/>
                </p:cNvGrpSpPr>
                <p:nvPr/>
              </p:nvGrpSpPr>
              <p:grpSpPr bwMode="auto">
                <a:xfrm>
                  <a:off x="4880" y="2832"/>
                  <a:ext cx="336" cy="336"/>
                  <a:chOff x="856" y="2424"/>
                  <a:chExt cx="336" cy="336"/>
                </a:xfrm>
              </p:grpSpPr>
              <p:sp>
                <p:nvSpPr>
                  <p:cNvPr id="81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63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936" y="2451"/>
                    <a:ext cx="160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I</a:t>
                    </a:r>
                  </a:p>
                </p:txBody>
              </p:sp>
            </p:grpSp>
          </p:grpSp>
          <p:grpSp>
            <p:nvGrpSpPr>
              <p:cNvPr id="33821" name="Group 24"/>
              <p:cNvGrpSpPr>
                <a:grpSpLocks/>
              </p:cNvGrpSpPr>
              <p:nvPr/>
            </p:nvGrpSpPr>
            <p:grpSpPr bwMode="auto">
              <a:xfrm>
                <a:off x="3560" y="2484"/>
                <a:ext cx="936" cy="336"/>
                <a:chOff x="3576" y="2444"/>
                <a:chExt cx="936" cy="336"/>
              </a:xfrm>
            </p:grpSpPr>
            <p:grpSp>
              <p:nvGrpSpPr>
                <p:cNvPr id="33855" name="Group 25"/>
                <p:cNvGrpSpPr>
                  <a:grpSpLocks/>
                </p:cNvGrpSpPr>
                <p:nvPr/>
              </p:nvGrpSpPr>
              <p:grpSpPr bwMode="auto">
                <a:xfrm>
                  <a:off x="4176" y="2444"/>
                  <a:ext cx="336" cy="336"/>
                  <a:chOff x="856" y="2424"/>
                  <a:chExt cx="336" cy="336"/>
                </a:xfrm>
              </p:grpSpPr>
              <p:sp>
                <p:nvSpPr>
                  <p:cNvPr id="76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5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96" y="2451"/>
                    <a:ext cx="240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G</a:t>
                    </a:r>
                  </a:p>
                </p:txBody>
              </p:sp>
            </p:grpSp>
            <p:sp>
              <p:nvSpPr>
                <p:cNvPr id="33856" name="Line 28"/>
                <p:cNvSpPr>
                  <a:spLocks noChangeShapeType="1"/>
                </p:cNvSpPr>
                <p:nvPr/>
              </p:nvSpPr>
              <p:spPr bwMode="auto">
                <a:xfrm>
                  <a:off x="3576" y="2608"/>
                  <a:ext cx="592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822" name="Group 29"/>
              <p:cNvGrpSpPr>
                <a:grpSpLocks/>
              </p:cNvGrpSpPr>
              <p:nvPr/>
            </p:nvGrpSpPr>
            <p:grpSpPr bwMode="auto">
              <a:xfrm>
                <a:off x="2492" y="2264"/>
                <a:ext cx="1172" cy="704"/>
                <a:chOff x="2508" y="2224"/>
                <a:chExt cx="1172" cy="704"/>
              </a:xfrm>
            </p:grpSpPr>
            <p:sp>
              <p:nvSpPr>
                <p:cNvPr id="33850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612" y="2672"/>
                  <a:ext cx="736" cy="2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51" name="Line 31"/>
                <p:cNvSpPr>
                  <a:spLocks noChangeShapeType="1"/>
                </p:cNvSpPr>
                <p:nvPr/>
              </p:nvSpPr>
              <p:spPr bwMode="auto">
                <a:xfrm>
                  <a:off x="2508" y="2224"/>
                  <a:ext cx="824" cy="31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852" name="Group 32"/>
                <p:cNvGrpSpPr>
                  <a:grpSpLocks/>
                </p:cNvGrpSpPr>
                <p:nvPr/>
              </p:nvGrpSpPr>
              <p:grpSpPr bwMode="auto">
                <a:xfrm>
                  <a:off x="3344" y="2444"/>
                  <a:ext cx="336" cy="336"/>
                  <a:chOff x="3344" y="2444"/>
                  <a:chExt cx="336" cy="336"/>
                </a:xfrm>
              </p:grpSpPr>
              <p:sp>
                <p:nvSpPr>
                  <p:cNvPr id="7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3344" y="244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5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397" y="2471"/>
                    <a:ext cx="21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F</a:t>
                    </a:r>
                  </a:p>
                </p:txBody>
              </p:sp>
            </p:grpSp>
          </p:grpSp>
          <p:grpSp>
            <p:nvGrpSpPr>
              <p:cNvPr id="33823" name="Group 35"/>
              <p:cNvGrpSpPr>
                <a:grpSpLocks/>
              </p:cNvGrpSpPr>
              <p:nvPr/>
            </p:nvGrpSpPr>
            <p:grpSpPr bwMode="auto">
              <a:xfrm>
                <a:off x="1992" y="3384"/>
                <a:ext cx="1952" cy="336"/>
                <a:chOff x="2008" y="3344"/>
                <a:chExt cx="1952" cy="336"/>
              </a:xfrm>
            </p:grpSpPr>
            <p:grpSp>
              <p:nvGrpSpPr>
                <p:cNvPr id="33846" name="Group 36"/>
                <p:cNvGrpSpPr>
                  <a:grpSpLocks/>
                </p:cNvGrpSpPr>
                <p:nvPr/>
              </p:nvGrpSpPr>
              <p:grpSpPr bwMode="auto">
                <a:xfrm>
                  <a:off x="3624" y="3344"/>
                  <a:ext cx="336" cy="336"/>
                  <a:chOff x="856" y="2424"/>
                  <a:chExt cx="336" cy="336"/>
                </a:xfrm>
              </p:grpSpPr>
              <p:sp>
                <p:nvSpPr>
                  <p:cNvPr id="67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49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900" y="2451"/>
                    <a:ext cx="23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H</a:t>
                    </a:r>
                  </a:p>
                </p:txBody>
              </p:sp>
            </p:grpSp>
            <p:sp>
              <p:nvSpPr>
                <p:cNvPr id="33847" name="Line 39"/>
                <p:cNvSpPr>
                  <a:spLocks noChangeShapeType="1"/>
                </p:cNvSpPr>
                <p:nvPr/>
              </p:nvSpPr>
              <p:spPr bwMode="auto">
                <a:xfrm>
                  <a:off x="2008" y="3512"/>
                  <a:ext cx="160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824" name="Group 40"/>
              <p:cNvGrpSpPr>
                <a:grpSpLocks/>
              </p:cNvGrpSpPr>
              <p:nvPr/>
            </p:nvGrpSpPr>
            <p:grpSpPr bwMode="auto">
              <a:xfrm>
                <a:off x="1500" y="2096"/>
                <a:ext cx="1140" cy="1072"/>
                <a:chOff x="1516" y="2056"/>
                <a:chExt cx="1140" cy="1072"/>
              </a:xfrm>
            </p:grpSpPr>
            <p:sp>
              <p:nvSpPr>
                <p:cNvPr id="33837" name="Line 41"/>
                <p:cNvSpPr>
                  <a:spLocks noChangeShapeType="1"/>
                </p:cNvSpPr>
                <p:nvPr/>
              </p:nvSpPr>
              <p:spPr bwMode="auto">
                <a:xfrm>
                  <a:off x="1528" y="2640"/>
                  <a:ext cx="792" cy="2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3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516" y="2272"/>
                  <a:ext cx="792" cy="31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839" name="Group 43"/>
                <p:cNvGrpSpPr>
                  <a:grpSpLocks/>
                </p:cNvGrpSpPr>
                <p:nvPr/>
              </p:nvGrpSpPr>
              <p:grpSpPr bwMode="auto">
                <a:xfrm>
                  <a:off x="2320" y="2056"/>
                  <a:ext cx="336" cy="1072"/>
                  <a:chOff x="2244" y="2056"/>
                  <a:chExt cx="336" cy="1072"/>
                </a:xfrm>
              </p:grpSpPr>
              <p:grpSp>
                <p:nvGrpSpPr>
                  <p:cNvPr id="33840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2244" y="2056"/>
                    <a:ext cx="336" cy="336"/>
                    <a:chOff x="856" y="2424"/>
                    <a:chExt cx="336" cy="336"/>
                  </a:xfrm>
                </p:grpSpPr>
                <p:sp>
                  <p:nvSpPr>
                    <p:cNvPr id="63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6" y="2424"/>
                      <a:ext cx="336" cy="33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33845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0" y="2451"/>
                      <a:ext cx="232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000" b="0" i="0"/>
                        <a:t>C</a:t>
                      </a:r>
                    </a:p>
                  </p:txBody>
                </p:sp>
              </p:grpSp>
              <p:grpSp>
                <p:nvGrpSpPr>
                  <p:cNvPr id="3384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244" y="2792"/>
                    <a:ext cx="336" cy="336"/>
                    <a:chOff x="856" y="2424"/>
                    <a:chExt cx="336" cy="336"/>
                  </a:xfrm>
                </p:grpSpPr>
                <p:sp>
                  <p:nvSpPr>
                    <p:cNvPr id="61" name="Oval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6" y="2424"/>
                      <a:ext cx="336" cy="33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33843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0" y="2451"/>
                      <a:ext cx="232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000" b="0" i="0"/>
                        <a:t>D</a:t>
                      </a:r>
                    </a:p>
                  </p:txBody>
                </p:sp>
              </p:grpSp>
            </p:grpSp>
          </p:grpSp>
          <p:grpSp>
            <p:nvGrpSpPr>
              <p:cNvPr id="33825" name="Group 50"/>
              <p:cNvGrpSpPr>
                <a:grpSpLocks/>
              </p:cNvGrpSpPr>
              <p:nvPr/>
            </p:nvGrpSpPr>
            <p:grpSpPr bwMode="auto">
              <a:xfrm>
                <a:off x="860" y="2484"/>
                <a:ext cx="1196" cy="1236"/>
                <a:chOff x="876" y="2444"/>
                <a:chExt cx="1196" cy="1236"/>
              </a:xfrm>
            </p:grpSpPr>
            <p:sp>
              <p:nvSpPr>
                <p:cNvPr id="33829" name="Line 51"/>
                <p:cNvSpPr>
                  <a:spLocks noChangeShapeType="1"/>
                </p:cNvSpPr>
                <p:nvPr/>
              </p:nvSpPr>
              <p:spPr bwMode="auto">
                <a:xfrm>
                  <a:off x="920" y="2608"/>
                  <a:ext cx="36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30" name="Line 52"/>
                <p:cNvSpPr>
                  <a:spLocks noChangeShapeType="1"/>
                </p:cNvSpPr>
                <p:nvPr/>
              </p:nvSpPr>
              <p:spPr bwMode="auto">
                <a:xfrm>
                  <a:off x="876" y="2632"/>
                  <a:ext cx="880" cy="77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831" name="Group 53"/>
                <p:cNvGrpSpPr>
                  <a:grpSpLocks/>
                </p:cNvGrpSpPr>
                <p:nvPr/>
              </p:nvGrpSpPr>
              <p:grpSpPr bwMode="auto">
                <a:xfrm>
                  <a:off x="1296" y="2444"/>
                  <a:ext cx="336" cy="336"/>
                  <a:chOff x="856" y="2424"/>
                  <a:chExt cx="336" cy="336"/>
                </a:xfrm>
              </p:grpSpPr>
              <p:sp>
                <p:nvSpPr>
                  <p:cNvPr id="54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3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900" y="2451"/>
                    <a:ext cx="23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B</a:t>
                    </a:r>
                  </a:p>
                </p:txBody>
              </p:sp>
            </p:grpSp>
            <p:grpSp>
              <p:nvGrpSpPr>
                <p:cNvPr id="33832" name="Group 56"/>
                <p:cNvGrpSpPr>
                  <a:grpSpLocks/>
                </p:cNvGrpSpPr>
                <p:nvPr/>
              </p:nvGrpSpPr>
              <p:grpSpPr bwMode="auto">
                <a:xfrm>
                  <a:off x="1736" y="3344"/>
                  <a:ext cx="336" cy="336"/>
                  <a:chOff x="856" y="2424"/>
                  <a:chExt cx="336" cy="336"/>
                </a:xfrm>
              </p:grpSpPr>
              <p:sp>
                <p:nvSpPr>
                  <p:cNvPr id="5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3834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904" y="2451"/>
                    <a:ext cx="223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E</a:t>
                    </a:r>
                  </a:p>
                </p:txBody>
              </p:sp>
            </p:grpSp>
          </p:grpSp>
          <p:grpSp>
            <p:nvGrpSpPr>
              <p:cNvPr id="33826" name="Group 59"/>
              <p:cNvGrpSpPr>
                <a:grpSpLocks/>
              </p:cNvGrpSpPr>
              <p:nvPr/>
            </p:nvGrpSpPr>
            <p:grpSpPr bwMode="auto">
              <a:xfrm>
                <a:off x="672" y="2484"/>
                <a:ext cx="336" cy="336"/>
                <a:chOff x="856" y="2424"/>
                <a:chExt cx="336" cy="336"/>
              </a:xfrm>
            </p:grpSpPr>
            <p:sp>
              <p:nvSpPr>
                <p:cNvPr id="46" name="Oval 60"/>
                <p:cNvSpPr>
                  <a:spLocks noChangeArrowheads="1"/>
                </p:cNvSpPr>
                <p:nvPr/>
              </p:nvSpPr>
              <p:spPr bwMode="auto">
                <a:xfrm>
                  <a:off x="856" y="2424"/>
                  <a:ext cx="336" cy="336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</a:endParaRPr>
                </a:p>
              </p:txBody>
            </p:sp>
            <p:sp>
              <p:nvSpPr>
                <p:cNvPr id="33828" name="Rectangle 61"/>
                <p:cNvSpPr>
                  <a:spLocks noChangeArrowheads="1"/>
                </p:cNvSpPr>
                <p:nvPr/>
              </p:nvSpPr>
              <p:spPr bwMode="auto">
                <a:xfrm>
                  <a:off x="897" y="2451"/>
                  <a:ext cx="23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 b="0" i="0"/>
                    <a:t>A</a:t>
                  </a:r>
                </a:p>
              </p:txBody>
            </p:sp>
          </p:grpSp>
        </p:grpSp>
        <p:grpSp>
          <p:nvGrpSpPr>
            <p:cNvPr id="33810" name="Group 62"/>
            <p:cNvGrpSpPr>
              <a:grpSpLocks/>
            </p:cNvGrpSpPr>
            <p:nvPr/>
          </p:nvGrpSpPr>
          <p:grpSpPr bwMode="auto">
            <a:xfrm>
              <a:off x="694" y="1879"/>
              <a:ext cx="4438" cy="1540"/>
              <a:chOff x="694" y="1879"/>
              <a:chExt cx="4438" cy="1540"/>
            </a:xfrm>
          </p:grpSpPr>
          <p:sp>
            <p:nvSpPr>
              <p:cNvPr id="33811" name="Rectangle 63"/>
              <p:cNvSpPr>
                <a:spLocks noChangeArrowheads="1"/>
              </p:cNvSpPr>
              <p:nvPr/>
            </p:nvSpPr>
            <p:spPr bwMode="auto">
              <a:xfrm>
                <a:off x="694" y="2272"/>
                <a:ext cx="29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10</a:t>
                </a:r>
              </a:p>
            </p:txBody>
          </p:sp>
          <p:sp>
            <p:nvSpPr>
              <p:cNvPr id="33812" name="Rectangle 64"/>
              <p:cNvSpPr>
                <a:spLocks noChangeArrowheads="1"/>
              </p:cNvSpPr>
              <p:nvPr/>
            </p:nvSpPr>
            <p:spPr bwMode="auto">
              <a:xfrm>
                <a:off x="1310" y="2272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3813" name="Rectangle 65"/>
              <p:cNvSpPr>
                <a:spLocks noChangeArrowheads="1"/>
              </p:cNvSpPr>
              <p:nvPr/>
            </p:nvSpPr>
            <p:spPr bwMode="auto">
              <a:xfrm>
                <a:off x="1750" y="3167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3814" name="Rectangle 66"/>
              <p:cNvSpPr>
                <a:spLocks noChangeArrowheads="1"/>
              </p:cNvSpPr>
              <p:nvPr/>
            </p:nvSpPr>
            <p:spPr bwMode="auto">
              <a:xfrm>
                <a:off x="2374" y="1879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5</a:t>
                </a:r>
              </a:p>
            </p:txBody>
          </p:sp>
          <p:sp>
            <p:nvSpPr>
              <p:cNvPr id="33815" name="Rectangle 67"/>
              <p:cNvSpPr>
                <a:spLocks noChangeArrowheads="1"/>
              </p:cNvSpPr>
              <p:nvPr/>
            </p:nvSpPr>
            <p:spPr bwMode="auto">
              <a:xfrm>
                <a:off x="2374" y="2615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4</a:t>
                </a:r>
              </a:p>
            </p:txBody>
          </p:sp>
          <p:sp>
            <p:nvSpPr>
              <p:cNvPr id="33816" name="Rectangle 68"/>
              <p:cNvSpPr>
                <a:spLocks noChangeArrowheads="1"/>
              </p:cNvSpPr>
              <p:nvPr/>
            </p:nvSpPr>
            <p:spPr bwMode="auto">
              <a:xfrm>
                <a:off x="3398" y="2272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3</a:t>
                </a:r>
              </a:p>
            </p:txBody>
          </p:sp>
          <p:sp>
            <p:nvSpPr>
              <p:cNvPr id="33817" name="Rectangle 69"/>
              <p:cNvSpPr>
                <a:spLocks noChangeArrowheads="1"/>
              </p:cNvSpPr>
              <p:nvPr/>
            </p:nvSpPr>
            <p:spPr bwMode="auto">
              <a:xfrm>
                <a:off x="4238" y="2272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7</a:t>
                </a:r>
              </a:p>
            </p:txBody>
          </p:sp>
          <p:sp>
            <p:nvSpPr>
              <p:cNvPr id="33818" name="Rectangle 70"/>
              <p:cNvSpPr>
                <a:spLocks noChangeArrowheads="1"/>
              </p:cNvSpPr>
              <p:nvPr/>
            </p:nvSpPr>
            <p:spPr bwMode="auto">
              <a:xfrm>
                <a:off x="3638" y="3167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3819" name="Rectangle 71"/>
              <p:cNvSpPr>
                <a:spLocks noChangeArrowheads="1"/>
              </p:cNvSpPr>
              <p:nvPr/>
            </p:nvSpPr>
            <p:spPr bwMode="auto">
              <a:xfrm>
                <a:off x="4926" y="2623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3</a:t>
                </a:r>
              </a:p>
            </p:txBody>
          </p:sp>
        </p:grpSp>
      </p:grpSp>
      <p:grpSp>
        <p:nvGrpSpPr>
          <p:cNvPr id="84" name="Group 9"/>
          <p:cNvGrpSpPr>
            <a:grpSpLocks/>
          </p:cNvGrpSpPr>
          <p:nvPr/>
        </p:nvGrpSpPr>
        <p:grpSpPr bwMode="auto">
          <a:xfrm>
            <a:off x="6477000" y="1255713"/>
            <a:ext cx="2625725" cy="1063625"/>
            <a:chOff x="4010" y="931"/>
            <a:chExt cx="1574" cy="945"/>
          </a:xfrm>
        </p:grpSpPr>
        <p:sp>
          <p:nvSpPr>
            <p:cNvPr id="85" name="Rectangle 10"/>
            <p:cNvSpPr>
              <a:spLocks noChangeArrowheads="1"/>
            </p:cNvSpPr>
            <p:nvPr/>
          </p:nvSpPr>
          <p:spPr bwMode="auto">
            <a:xfrm>
              <a:off x="4010" y="931"/>
              <a:ext cx="1479" cy="945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33804" name="Rectangle 11"/>
            <p:cNvSpPr>
              <a:spLocks noChangeArrowheads="1"/>
            </p:cNvSpPr>
            <p:nvPr/>
          </p:nvSpPr>
          <p:spPr bwMode="auto">
            <a:xfrm>
              <a:off x="4040" y="959"/>
              <a:ext cx="1544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2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200" b="0" i="0"/>
                <a:t>40	units required</a:t>
              </a:r>
            </a:p>
          </p:txBody>
        </p:sp>
        <p:sp>
          <p:nvSpPr>
            <p:cNvPr id="33805" name="Rectangle 12"/>
            <p:cNvSpPr>
              <a:spLocks noChangeArrowheads="1"/>
            </p:cNvSpPr>
            <p:nvPr/>
          </p:nvSpPr>
          <p:spPr bwMode="auto">
            <a:xfrm>
              <a:off x="4041" y="1328"/>
              <a:ext cx="96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0" i="0"/>
                <a:t>Cycle time = 12 mins</a:t>
              </a:r>
            </a:p>
          </p:txBody>
        </p:sp>
        <p:grpSp>
          <p:nvGrpSpPr>
            <p:cNvPr id="33806" name="Group 13"/>
            <p:cNvGrpSpPr>
              <a:grpSpLocks/>
            </p:cNvGrpSpPr>
            <p:nvPr/>
          </p:nvGrpSpPr>
          <p:grpSpPr bwMode="auto">
            <a:xfrm>
              <a:off x="4011" y="1554"/>
              <a:ext cx="1231" cy="246"/>
              <a:chOff x="4011" y="1714"/>
              <a:chExt cx="1231" cy="246"/>
            </a:xfrm>
          </p:grpSpPr>
          <p:sp>
            <p:nvSpPr>
              <p:cNvPr id="33807" name="Rectangle 14"/>
              <p:cNvSpPr>
                <a:spLocks noChangeArrowheads="1"/>
              </p:cNvSpPr>
              <p:nvPr/>
            </p:nvSpPr>
            <p:spPr bwMode="auto">
              <a:xfrm>
                <a:off x="4011" y="1737"/>
                <a:ext cx="1108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200" b="0" i="0"/>
                  <a:t>Minimum workstations</a:t>
                </a:r>
              </a:p>
            </p:txBody>
          </p:sp>
          <p:sp>
            <p:nvSpPr>
              <p:cNvPr id="33808" name="Rectangle 15"/>
              <p:cNvSpPr>
                <a:spLocks noChangeArrowheads="1"/>
              </p:cNvSpPr>
              <p:nvPr/>
            </p:nvSpPr>
            <p:spPr bwMode="auto">
              <a:xfrm>
                <a:off x="5001" y="1714"/>
                <a:ext cx="24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0" i="0"/>
                  <a:t>=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128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873125" y="3251200"/>
            <a:ext cx="890588" cy="2628900"/>
            <a:chOff x="550" y="2056"/>
            <a:chExt cx="561" cy="1656"/>
          </a:xfrm>
        </p:grpSpPr>
        <p:sp>
          <p:nvSpPr>
            <p:cNvPr id="35927" name="Rectangle 73"/>
            <p:cNvSpPr>
              <a:spLocks noChangeArrowheads="1"/>
            </p:cNvSpPr>
            <p:nvPr/>
          </p:nvSpPr>
          <p:spPr bwMode="auto">
            <a:xfrm>
              <a:off x="576" y="2056"/>
              <a:ext cx="520" cy="165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5928" name="Rectangle 74"/>
            <p:cNvSpPr>
              <a:spLocks noChangeArrowheads="1"/>
            </p:cNvSpPr>
            <p:nvPr/>
          </p:nvSpPr>
          <p:spPr bwMode="auto">
            <a:xfrm>
              <a:off x="550" y="3366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1</a:t>
              </a:r>
            </a:p>
          </p:txBody>
        </p:sp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1838325" y="2940050"/>
            <a:ext cx="890588" cy="1727200"/>
            <a:chOff x="1158" y="1860"/>
            <a:chExt cx="561" cy="1088"/>
          </a:xfrm>
        </p:grpSpPr>
        <p:sp>
          <p:nvSpPr>
            <p:cNvPr id="35925" name="Rectangle 76"/>
            <p:cNvSpPr>
              <a:spLocks noChangeArrowheads="1"/>
            </p:cNvSpPr>
            <p:nvPr/>
          </p:nvSpPr>
          <p:spPr bwMode="auto">
            <a:xfrm>
              <a:off x="1184" y="1860"/>
              <a:ext cx="520" cy="108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5926" name="Rectangle 77"/>
            <p:cNvSpPr>
              <a:spLocks noChangeArrowheads="1"/>
            </p:cNvSpPr>
            <p:nvPr/>
          </p:nvSpPr>
          <p:spPr bwMode="auto">
            <a:xfrm>
              <a:off x="1158" y="1888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2</a:t>
              </a:r>
            </a:p>
          </p:txBody>
        </p:sp>
      </p:grpSp>
      <p:grpSp>
        <p:nvGrpSpPr>
          <p:cNvPr id="11" name="Group 94"/>
          <p:cNvGrpSpPr>
            <a:grpSpLocks/>
          </p:cNvGrpSpPr>
          <p:nvPr/>
        </p:nvGrpSpPr>
        <p:grpSpPr bwMode="auto">
          <a:xfrm>
            <a:off x="3327400" y="2933700"/>
            <a:ext cx="2616200" cy="2197100"/>
            <a:chOff x="2096" y="1856"/>
            <a:chExt cx="1648" cy="1384"/>
          </a:xfrm>
        </p:grpSpPr>
        <p:grpSp>
          <p:nvGrpSpPr>
            <p:cNvPr id="35921" name="Group 84"/>
            <p:cNvGrpSpPr>
              <a:grpSpLocks/>
            </p:cNvGrpSpPr>
            <p:nvPr/>
          </p:nvGrpSpPr>
          <p:grpSpPr bwMode="auto">
            <a:xfrm>
              <a:off x="2096" y="1856"/>
              <a:ext cx="1648" cy="1384"/>
              <a:chOff x="2096" y="1856"/>
              <a:chExt cx="1648" cy="1384"/>
            </a:xfrm>
          </p:grpSpPr>
          <p:sp>
            <p:nvSpPr>
              <p:cNvPr id="35923" name="Rectangle 85"/>
              <p:cNvSpPr>
                <a:spLocks noChangeArrowheads="1"/>
              </p:cNvSpPr>
              <p:nvPr/>
            </p:nvSpPr>
            <p:spPr bwMode="auto">
              <a:xfrm>
                <a:off x="2880" y="2870"/>
                <a:ext cx="689" cy="19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 i="0"/>
                  <a:t>Station 3</a:t>
                </a:r>
              </a:p>
            </p:txBody>
          </p:sp>
          <p:sp>
            <p:nvSpPr>
              <p:cNvPr id="35924" name="Rectangle 86"/>
              <p:cNvSpPr>
                <a:spLocks noChangeArrowheads="1"/>
              </p:cNvSpPr>
              <p:nvPr/>
            </p:nvSpPr>
            <p:spPr bwMode="auto">
              <a:xfrm>
                <a:off x="2096" y="1856"/>
                <a:ext cx="1648" cy="1384"/>
              </a:xfrm>
              <a:prstGeom prst="rect">
                <a:avLst/>
              </a:prstGeom>
              <a:solidFill>
                <a:srgbClr val="9FAC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</p:grpSp>
        <p:sp>
          <p:nvSpPr>
            <p:cNvPr id="35922" name="Text Box 92"/>
            <p:cNvSpPr txBox="1">
              <a:spLocks noChangeArrowheads="1"/>
            </p:cNvSpPr>
            <p:nvPr/>
          </p:nvSpPr>
          <p:spPr bwMode="auto">
            <a:xfrm>
              <a:off x="2774" y="2990"/>
              <a:ext cx="6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 i="0" dirty="0">
                  <a:ea typeface="ＭＳ Ｐゴシック" panose="020B0600070205080204" pitchFamily="34" charset="-128"/>
                  <a:cs typeface="Arial" panose="020B0604020202020204" pitchFamily="34" charset="0"/>
                </a:rPr>
                <a:t>Station </a:t>
              </a:r>
              <a:r>
                <a:rPr lang="en-US" altLang="en-US" sz="1600" b="0" i="0" dirty="0" smtClean="0">
                  <a:ea typeface="ＭＳ Ｐゴシック" panose="020B0600070205080204" pitchFamily="34" charset="-128"/>
                  <a:cs typeface="Arial" panose="020B0604020202020204" pitchFamily="34" charset="0"/>
                </a:rPr>
                <a:t>5</a:t>
              </a:r>
              <a:endParaRPr lang="en-US" altLang="en-US" sz="1600" b="0" i="0" dirty="0"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78"/>
          <p:cNvGrpSpPr>
            <a:grpSpLocks/>
          </p:cNvGrpSpPr>
          <p:nvPr/>
        </p:nvGrpSpPr>
        <p:grpSpPr bwMode="auto">
          <a:xfrm>
            <a:off x="2524125" y="4953000"/>
            <a:ext cx="890588" cy="1460500"/>
            <a:chOff x="1590" y="3128"/>
            <a:chExt cx="561" cy="920"/>
          </a:xfrm>
        </p:grpSpPr>
        <p:sp>
          <p:nvSpPr>
            <p:cNvPr id="35919" name="Rectangle 79"/>
            <p:cNvSpPr>
              <a:spLocks noChangeArrowheads="1"/>
            </p:cNvSpPr>
            <p:nvPr/>
          </p:nvSpPr>
          <p:spPr bwMode="auto">
            <a:xfrm>
              <a:off x="1624" y="3128"/>
              <a:ext cx="520" cy="92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5920" name="Rectangle 80"/>
            <p:cNvSpPr>
              <a:spLocks noChangeArrowheads="1"/>
            </p:cNvSpPr>
            <p:nvPr/>
          </p:nvSpPr>
          <p:spPr bwMode="auto">
            <a:xfrm>
              <a:off x="1590" y="3710"/>
              <a:ext cx="56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/>
                <a:t>Station 3</a:t>
              </a: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5495925" y="4953000"/>
            <a:ext cx="890588" cy="1460500"/>
            <a:chOff x="3462" y="3128"/>
            <a:chExt cx="561" cy="920"/>
          </a:xfrm>
        </p:grpSpPr>
        <p:sp>
          <p:nvSpPr>
            <p:cNvPr id="35917" name="Rectangle 82"/>
            <p:cNvSpPr>
              <a:spLocks noChangeArrowheads="1"/>
            </p:cNvSpPr>
            <p:nvPr/>
          </p:nvSpPr>
          <p:spPr bwMode="auto">
            <a:xfrm>
              <a:off x="3496" y="3128"/>
              <a:ext cx="520" cy="92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b="0" i="0"/>
            </a:p>
          </p:txBody>
        </p:sp>
        <p:sp>
          <p:nvSpPr>
            <p:cNvPr id="35918" name="Rectangle 83"/>
            <p:cNvSpPr>
              <a:spLocks noChangeArrowheads="1"/>
            </p:cNvSpPr>
            <p:nvPr/>
          </p:nvSpPr>
          <p:spPr bwMode="auto">
            <a:xfrm>
              <a:off x="3462" y="3710"/>
              <a:ext cx="561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b="0" i="0" dirty="0"/>
                <a:t>Station </a:t>
              </a:r>
              <a:r>
                <a:rPr lang="en-US" altLang="en-US" sz="1600" b="0" i="0" dirty="0" smtClean="0"/>
                <a:t>4</a:t>
              </a:r>
              <a:endParaRPr lang="en-US" altLang="en-US" sz="1600" b="0" i="0" dirty="0"/>
            </a:p>
          </p:txBody>
        </p:sp>
      </p:grpSp>
      <p:grpSp>
        <p:nvGrpSpPr>
          <p:cNvPr id="22" name="Group 95"/>
          <p:cNvGrpSpPr>
            <a:grpSpLocks/>
          </p:cNvGrpSpPr>
          <p:nvPr/>
        </p:nvGrpSpPr>
        <p:grpSpPr bwMode="auto">
          <a:xfrm>
            <a:off x="6477000" y="3502025"/>
            <a:ext cx="1917700" cy="2149475"/>
            <a:chOff x="4080" y="2264"/>
            <a:chExt cx="1208" cy="1304"/>
          </a:xfrm>
        </p:grpSpPr>
        <p:grpSp>
          <p:nvGrpSpPr>
            <p:cNvPr id="35913" name="Group 87"/>
            <p:cNvGrpSpPr>
              <a:grpSpLocks/>
            </p:cNvGrpSpPr>
            <p:nvPr/>
          </p:nvGrpSpPr>
          <p:grpSpPr bwMode="auto">
            <a:xfrm>
              <a:off x="4080" y="2264"/>
              <a:ext cx="1208" cy="1304"/>
              <a:chOff x="4080" y="2264"/>
              <a:chExt cx="1208" cy="1304"/>
            </a:xfrm>
          </p:grpSpPr>
          <p:sp>
            <p:nvSpPr>
              <p:cNvPr id="35915" name="Rectangle 88"/>
              <p:cNvSpPr>
                <a:spLocks noChangeArrowheads="1"/>
              </p:cNvSpPr>
              <p:nvPr/>
            </p:nvSpPr>
            <p:spPr bwMode="auto">
              <a:xfrm>
                <a:off x="4454" y="3302"/>
                <a:ext cx="6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 i="0"/>
                  <a:t>Station 6</a:t>
                </a:r>
              </a:p>
            </p:txBody>
          </p:sp>
          <p:sp>
            <p:nvSpPr>
              <p:cNvPr id="35916" name="Rectangle 89"/>
              <p:cNvSpPr>
                <a:spLocks noChangeArrowheads="1"/>
              </p:cNvSpPr>
              <p:nvPr/>
            </p:nvSpPr>
            <p:spPr bwMode="auto">
              <a:xfrm>
                <a:off x="4080" y="2264"/>
                <a:ext cx="1208" cy="1304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b="0" i="0"/>
              </a:p>
            </p:txBody>
          </p:sp>
        </p:grpSp>
        <p:sp>
          <p:nvSpPr>
            <p:cNvPr id="35914" name="Text Box 93"/>
            <p:cNvSpPr txBox="1">
              <a:spLocks noChangeArrowheads="1"/>
            </p:cNvSpPr>
            <p:nvPr/>
          </p:nvSpPr>
          <p:spPr bwMode="auto">
            <a:xfrm>
              <a:off x="4622" y="3342"/>
              <a:ext cx="6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 i="0">
                  <a:ea typeface="ＭＳ Ｐゴシック" panose="020B0600070205080204" pitchFamily="34" charset="-128"/>
                  <a:cs typeface="Arial" panose="020B0604020202020204" pitchFamily="34" charset="0"/>
                </a:rPr>
                <a:t>Station 6</a:t>
              </a:r>
            </a:p>
          </p:txBody>
        </p:sp>
      </p:grpSp>
      <p:grpSp>
        <p:nvGrpSpPr>
          <p:cNvPr id="27" name="Group 16"/>
          <p:cNvGrpSpPr>
            <a:grpSpLocks/>
          </p:cNvGrpSpPr>
          <p:nvPr/>
        </p:nvGrpSpPr>
        <p:grpSpPr bwMode="auto">
          <a:xfrm>
            <a:off x="1066800" y="2970213"/>
            <a:ext cx="7188200" cy="2922587"/>
            <a:chOff x="672" y="1879"/>
            <a:chExt cx="4528" cy="1841"/>
          </a:xfrm>
        </p:grpSpPr>
        <p:grpSp>
          <p:nvGrpSpPr>
            <p:cNvPr id="35858" name="Group 17"/>
            <p:cNvGrpSpPr>
              <a:grpSpLocks/>
            </p:cNvGrpSpPr>
            <p:nvPr/>
          </p:nvGrpSpPr>
          <p:grpSpPr bwMode="auto">
            <a:xfrm>
              <a:off x="672" y="2096"/>
              <a:ext cx="4528" cy="1624"/>
              <a:chOff x="672" y="2096"/>
              <a:chExt cx="4528" cy="1624"/>
            </a:xfrm>
          </p:grpSpPr>
          <p:grpSp>
            <p:nvGrpSpPr>
              <p:cNvPr id="35869" name="Group 18"/>
              <p:cNvGrpSpPr>
                <a:grpSpLocks/>
              </p:cNvGrpSpPr>
              <p:nvPr/>
            </p:nvGrpSpPr>
            <p:grpSpPr bwMode="auto">
              <a:xfrm>
                <a:off x="3836" y="2672"/>
                <a:ext cx="1364" cy="856"/>
                <a:chOff x="3852" y="2632"/>
                <a:chExt cx="1364" cy="856"/>
              </a:xfrm>
            </p:grpSpPr>
            <p:sp>
              <p:nvSpPr>
                <p:cNvPr id="3590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852" y="3056"/>
                  <a:ext cx="1032" cy="43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09" name="Line 20"/>
                <p:cNvSpPr>
                  <a:spLocks noChangeShapeType="1"/>
                </p:cNvSpPr>
                <p:nvPr/>
              </p:nvSpPr>
              <p:spPr bwMode="auto">
                <a:xfrm>
                  <a:off x="4388" y="2632"/>
                  <a:ext cx="496" cy="27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910" name="Group 21"/>
                <p:cNvGrpSpPr>
                  <a:grpSpLocks/>
                </p:cNvGrpSpPr>
                <p:nvPr/>
              </p:nvGrpSpPr>
              <p:grpSpPr bwMode="auto">
                <a:xfrm>
                  <a:off x="4880" y="2832"/>
                  <a:ext cx="336" cy="336"/>
                  <a:chOff x="856" y="2424"/>
                  <a:chExt cx="336" cy="336"/>
                </a:xfrm>
              </p:grpSpPr>
              <p:sp>
                <p:nvSpPr>
                  <p:cNvPr id="81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912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936" y="2451"/>
                    <a:ext cx="160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I</a:t>
                    </a:r>
                  </a:p>
                </p:txBody>
              </p:sp>
            </p:grpSp>
          </p:grpSp>
          <p:grpSp>
            <p:nvGrpSpPr>
              <p:cNvPr id="35870" name="Group 24"/>
              <p:cNvGrpSpPr>
                <a:grpSpLocks/>
              </p:cNvGrpSpPr>
              <p:nvPr/>
            </p:nvGrpSpPr>
            <p:grpSpPr bwMode="auto">
              <a:xfrm>
                <a:off x="3560" y="2484"/>
                <a:ext cx="936" cy="336"/>
                <a:chOff x="3576" y="2444"/>
                <a:chExt cx="936" cy="336"/>
              </a:xfrm>
            </p:grpSpPr>
            <p:grpSp>
              <p:nvGrpSpPr>
                <p:cNvPr id="35904" name="Group 25"/>
                <p:cNvGrpSpPr>
                  <a:grpSpLocks/>
                </p:cNvGrpSpPr>
                <p:nvPr/>
              </p:nvGrpSpPr>
              <p:grpSpPr bwMode="auto">
                <a:xfrm>
                  <a:off x="4176" y="2444"/>
                  <a:ext cx="336" cy="336"/>
                  <a:chOff x="856" y="2424"/>
                  <a:chExt cx="336" cy="336"/>
                </a:xfrm>
              </p:grpSpPr>
              <p:sp>
                <p:nvSpPr>
                  <p:cNvPr id="76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9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96" y="2451"/>
                    <a:ext cx="240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G</a:t>
                    </a:r>
                  </a:p>
                </p:txBody>
              </p:sp>
            </p:grpSp>
            <p:sp>
              <p:nvSpPr>
                <p:cNvPr id="35905" name="Line 28"/>
                <p:cNvSpPr>
                  <a:spLocks noChangeShapeType="1"/>
                </p:cNvSpPr>
                <p:nvPr/>
              </p:nvSpPr>
              <p:spPr bwMode="auto">
                <a:xfrm>
                  <a:off x="3576" y="2608"/>
                  <a:ext cx="592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871" name="Group 29"/>
              <p:cNvGrpSpPr>
                <a:grpSpLocks/>
              </p:cNvGrpSpPr>
              <p:nvPr/>
            </p:nvGrpSpPr>
            <p:grpSpPr bwMode="auto">
              <a:xfrm>
                <a:off x="2492" y="2264"/>
                <a:ext cx="1172" cy="704"/>
                <a:chOff x="2508" y="2224"/>
                <a:chExt cx="1172" cy="704"/>
              </a:xfrm>
            </p:grpSpPr>
            <p:sp>
              <p:nvSpPr>
                <p:cNvPr id="35899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612" y="2672"/>
                  <a:ext cx="736" cy="2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00" name="Line 31"/>
                <p:cNvSpPr>
                  <a:spLocks noChangeShapeType="1"/>
                </p:cNvSpPr>
                <p:nvPr/>
              </p:nvSpPr>
              <p:spPr bwMode="auto">
                <a:xfrm>
                  <a:off x="2508" y="2224"/>
                  <a:ext cx="824" cy="31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901" name="Group 32"/>
                <p:cNvGrpSpPr>
                  <a:grpSpLocks/>
                </p:cNvGrpSpPr>
                <p:nvPr/>
              </p:nvGrpSpPr>
              <p:grpSpPr bwMode="auto">
                <a:xfrm>
                  <a:off x="3344" y="2444"/>
                  <a:ext cx="336" cy="336"/>
                  <a:chOff x="3344" y="2444"/>
                  <a:chExt cx="336" cy="336"/>
                </a:xfrm>
              </p:grpSpPr>
              <p:sp>
                <p:nvSpPr>
                  <p:cNvPr id="7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3344" y="244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903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397" y="2471"/>
                    <a:ext cx="21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F</a:t>
                    </a:r>
                  </a:p>
                </p:txBody>
              </p:sp>
            </p:grpSp>
          </p:grpSp>
          <p:grpSp>
            <p:nvGrpSpPr>
              <p:cNvPr id="35872" name="Group 35"/>
              <p:cNvGrpSpPr>
                <a:grpSpLocks/>
              </p:cNvGrpSpPr>
              <p:nvPr/>
            </p:nvGrpSpPr>
            <p:grpSpPr bwMode="auto">
              <a:xfrm>
                <a:off x="1992" y="3384"/>
                <a:ext cx="1952" cy="336"/>
                <a:chOff x="2008" y="3344"/>
                <a:chExt cx="1952" cy="336"/>
              </a:xfrm>
            </p:grpSpPr>
            <p:grpSp>
              <p:nvGrpSpPr>
                <p:cNvPr id="35895" name="Group 36"/>
                <p:cNvGrpSpPr>
                  <a:grpSpLocks/>
                </p:cNvGrpSpPr>
                <p:nvPr/>
              </p:nvGrpSpPr>
              <p:grpSpPr bwMode="auto">
                <a:xfrm>
                  <a:off x="3624" y="3344"/>
                  <a:ext cx="336" cy="336"/>
                  <a:chOff x="856" y="2424"/>
                  <a:chExt cx="336" cy="336"/>
                </a:xfrm>
              </p:grpSpPr>
              <p:sp>
                <p:nvSpPr>
                  <p:cNvPr id="67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89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900" y="2451"/>
                    <a:ext cx="23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H</a:t>
                    </a:r>
                  </a:p>
                </p:txBody>
              </p:sp>
            </p:grpSp>
            <p:sp>
              <p:nvSpPr>
                <p:cNvPr id="35896" name="Line 39"/>
                <p:cNvSpPr>
                  <a:spLocks noChangeShapeType="1"/>
                </p:cNvSpPr>
                <p:nvPr/>
              </p:nvSpPr>
              <p:spPr bwMode="auto">
                <a:xfrm>
                  <a:off x="2008" y="3512"/>
                  <a:ext cx="160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873" name="Group 40"/>
              <p:cNvGrpSpPr>
                <a:grpSpLocks/>
              </p:cNvGrpSpPr>
              <p:nvPr/>
            </p:nvGrpSpPr>
            <p:grpSpPr bwMode="auto">
              <a:xfrm>
                <a:off x="1500" y="2096"/>
                <a:ext cx="1140" cy="1072"/>
                <a:chOff x="1516" y="2056"/>
                <a:chExt cx="1140" cy="1072"/>
              </a:xfrm>
            </p:grpSpPr>
            <p:sp>
              <p:nvSpPr>
                <p:cNvPr id="35886" name="Line 41"/>
                <p:cNvSpPr>
                  <a:spLocks noChangeShapeType="1"/>
                </p:cNvSpPr>
                <p:nvPr/>
              </p:nvSpPr>
              <p:spPr bwMode="auto">
                <a:xfrm>
                  <a:off x="1528" y="2640"/>
                  <a:ext cx="792" cy="25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87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516" y="2272"/>
                  <a:ext cx="792" cy="312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888" name="Group 43"/>
                <p:cNvGrpSpPr>
                  <a:grpSpLocks/>
                </p:cNvGrpSpPr>
                <p:nvPr/>
              </p:nvGrpSpPr>
              <p:grpSpPr bwMode="auto">
                <a:xfrm>
                  <a:off x="2320" y="2056"/>
                  <a:ext cx="336" cy="1072"/>
                  <a:chOff x="2244" y="2056"/>
                  <a:chExt cx="336" cy="1072"/>
                </a:xfrm>
              </p:grpSpPr>
              <p:grpSp>
                <p:nvGrpSpPr>
                  <p:cNvPr id="35889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2244" y="2056"/>
                    <a:ext cx="336" cy="336"/>
                    <a:chOff x="856" y="2424"/>
                    <a:chExt cx="336" cy="336"/>
                  </a:xfrm>
                </p:grpSpPr>
                <p:sp>
                  <p:nvSpPr>
                    <p:cNvPr id="63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6" y="2424"/>
                      <a:ext cx="336" cy="33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35894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0" y="2451"/>
                      <a:ext cx="232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000" b="0" i="0"/>
                        <a:t>C</a:t>
                      </a:r>
                    </a:p>
                  </p:txBody>
                </p:sp>
              </p:grpSp>
              <p:grpSp>
                <p:nvGrpSpPr>
                  <p:cNvPr id="35890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244" y="2792"/>
                    <a:ext cx="336" cy="336"/>
                    <a:chOff x="856" y="2424"/>
                    <a:chExt cx="336" cy="336"/>
                  </a:xfrm>
                </p:grpSpPr>
                <p:sp>
                  <p:nvSpPr>
                    <p:cNvPr id="61" name="Oval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6" y="2424"/>
                      <a:ext cx="336" cy="336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 wrap="none" anchor="ctr"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dirty="0">
                        <a:latin typeface="+mn-lt"/>
                      </a:endParaRPr>
                    </a:p>
                  </p:txBody>
                </p:sp>
                <p:sp>
                  <p:nvSpPr>
                    <p:cNvPr id="35892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0" y="2451"/>
                      <a:ext cx="232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 b="1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000" b="0" i="0"/>
                        <a:t>D</a:t>
                      </a:r>
                    </a:p>
                  </p:txBody>
                </p:sp>
              </p:grpSp>
            </p:grpSp>
          </p:grpSp>
          <p:grpSp>
            <p:nvGrpSpPr>
              <p:cNvPr id="35874" name="Group 50"/>
              <p:cNvGrpSpPr>
                <a:grpSpLocks/>
              </p:cNvGrpSpPr>
              <p:nvPr/>
            </p:nvGrpSpPr>
            <p:grpSpPr bwMode="auto">
              <a:xfrm>
                <a:off x="860" y="2484"/>
                <a:ext cx="1196" cy="1236"/>
                <a:chOff x="876" y="2444"/>
                <a:chExt cx="1196" cy="1236"/>
              </a:xfrm>
            </p:grpSpPr>
            <p:sp>
              <p:nvSpPr>
                <p:cNvPr id="35878" name="Line 51"/>
                <p:cNvSpPr>
                  <a:spLocks noChangeShapeType="1"/>
                </p:cNvSpPr>
                <p:nvPr/>
              </p:nvSpPr>
              <p:spPr bwMode="auto">
                <a:xfrm>
                  <a:off x="920" y="2608"/>
                  <a:ext cx="368" cy="0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79" name="Line 52"/>
                <p:cNvSpPr>
                  <a:spLocks noChangeShapeType="1"/>
                </p:cNvSpPr>
                <p:nvPr/>
              </p:nvSpPr>
              <p:spPr bwMode="auto">
                <a:xfrm>
                  <a:off x="876" y="2632"/>
                  <a:ext cx="880" cy="77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880" name="Group 53"/>
                <p:cNvGrpSpPr>
                  <a:grpSpLocks/>
                </p:cNvGrpSpPr>
                <p:nvPr/>
              </p:nvGrpSpPr>
              <p:grpSpPr bwMode="auto">
                <a:xfrm>
                  <a:off x="1296" y="2444"/>
                  <a:ext cx="336" cy="336"/>
                  <a:chOff x="856" y="2424"/>
                  <a:chExt cx="336" cy="336"/>
                </a:xfrm>
              </p:grpSpPr>
              <p:sp>
                <p:nvSpPr>
                  <p:cNvPr id="54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88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900" y="2451"/>
                    <a:ext cx="23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B</a:t>
                    </a:r>
                  </a:p>
                </p:txBody>
              </p:sp>
            </p:grpSp>
            <p:grpSp>
              <p:nvGrpSpPr>
                <p:cNvPr id="35881" name="Group 56"/>
                <p:cNvGrpSpPr>
                  <a:grpSpLocks/>
                </p:cNvGrpSpPr>
                <p:nvPr/>
              </p:nvGrpSpPr>
              <p:grpSpPr bwMode="auto">
                <a:xfrm>
                  <a:off x="1736" y="3344"/>
                  <a:ext cx="336" cy="336"/>
                  <a:chOff x="856" y="2424"/>
                  <a:chExt cx="336" cy="336"/>
                </a:xfrm>
              </p:grpSpPr>
              <p:sp>
                <p:nvSpPr>
                  <p:cNvPr id="52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856" y="2424"/>
                    <a:ext cx="336" cy="33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</a:endParaRPr>
                  </a:p>
                </p:txBody>
              </p:sp>
              <p:sp>
                <p:nvSpPr>
                  <p:cNvPr id="35883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904" y="2451"/>
                    <a:ext cx="223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 b="1" i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 b="0" i="0"/>
                      <a:t>E</a:t>
                    </a:r>
                  </a:p>
                </p:txBody>
              </p:sp>
            </p:grpSp>
          </p:grpSp>
          <p:grpSp>
            <p:nvGrpSpPr>
              <p:cNvPr id="35875" name="Group 59"/>
              <p:cNvGrpSpPr>
                <a:grpSpLocks/>
              </p:cNvGrpSpPr>
              <p:nvPr/>
            </p:nvGrpSpPr>
            <p:grpSpPr bwMode="auto">
              <a:xfrm>
                <a:off x="672" y="2484"/>
                <a:ext cx="336" cy="336"/>
                <a:chOff x="856" y="2424"/>
                <a:chExt cx="336" cy="336"/>
              </a:xfrm>
            </p:grpSpPr>
            <p:sp>
              <p:nvSpPr>
                <p:cNvPr id="46" name="Oval 60"/>
                <p:cNvSpPr>
                  <a:spLocks noChangeArrowheads="1"/>
                </p:cNvSpPr>
                <p:nvPr/>
              </p:nvSpPr>
              <p:spPr bwMode="auto">
                <a:xfrm>
                  <a:off x="856" y="2424"/>
                  <a:ext cx="336" cy="336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</a:endParaRPr>
                </a:p>
              </p:txBody>
            </p:sp>
            <p:sp>
              <p:nvSpPr>
                <p:cNvPr id="35877" name="Rectangle 61"/>
                <p:cNvSpPr>
                  <a:spLocks noChangeArrowheads="1"/>
                </p:cNvSpPr>
                <p:nvPr/>
              </p:nvSpPr>
              <p:spPr bwMode="auto">
                <a:xfrm>
                  <a:off x="897" y="2451"/>
                  <a:ext cx="237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 b="0" i="0"/>
                    <a:t>A</a:t>
                  </a:r>
                </a:p>
              </p:txBody>
            </p:sp>
          </p:grpSp>
        </p:grpSp>
        <p:grpSp>
          <p:nvGrpSpPr>
            <p:cNvPr id="35859" name="Group 62"/>
            <p:cNvGrpSpPr>
              <a:grpSpLocks/>
            </p:cNvGrpSpPr>
            <p:nvPr/>
          </p:nvGrpSpPr>
          <p:grpSpPr bwMode="auto">
            <a:xfrm>
              <a:off x="694" y="1879"/>
              <a:ext cx="4438" cy="1540"/>
              <a:chOff x="694" y="1879"/>
              <a:chExt cx="4438" cy="1540"/>
            </a:xfrm>
          </p:grpSpPr>
          <p:sp>
            <p:nvSpPr>
              <p:cNvPr id="35860" name="Rectangle 63"/>
              <p:cNvSpPr>
                <a:spLocks noChangeArrowheads="1"/>
              </p:cNvSpPr>
              <p:nvPr/>
            </p:nvSpPr>
            <p:spPr bwMode="auto">
              <a:xfrm>
                <a:off x="694" y="2272"/>
                <a:ext cx="29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10</a:t>
                </a:r>
              </a:p>
            </p:txBody>
          </p:sp>
          <p:sp>
            <p:nvSpPr>
              <p:cNvPr id="35861" name="Rectangle 64"/>
              <p:cNvSpPr>
                <a:spLocks noChangeArrowheads="1"/>
              </p:cNvSpPr>
              <p:nvPr/>
            </p:nvSpPr>
            <p:spPr bwMode="auto">
              <a:xfrm>
                <a:off x="1310" y="2272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5862" name="Rectangle 65"/>
              <p:cNvSpPr>
                <a:spLocks noChangeArrowheads="1"/>
              </p:cNvSpPr>
              <p:nvPr/>
            </p:nvSpPr>
            <p:spPr bwMode="auto">
              <a:xfrm>
                <a:off x="1750" y="3167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5863" name="Rectangle 66"/>
              <p:cNvSpPr>
                <a:spLocks noChangeArrowheads="1"/>
              </p:cNvSpPr>
              <p:nvPr/>
            </p:nvSpPr>
            <p:spPr bwMode="auto">
              <a:xfrm>
                <a:off x="2374" y="1879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5</a:t>
                </a:r>
              </a:p>
            </p:txBody>
          </p:sp>
          <p:sp>
            <p:nvSpPr>
              <p:cNvPr id="35864" name="Rectangle 67"/>
              <p:cNvSpPr>
                <a:spLocks noChangeArrowheads="1"/>
              </p:cNvSpPr>
              <p:nvPr/>
            </p:nvSpPr>
            <p:spPr bwMode="auto">
              <a:xfrm>
                <a:off x="2374" y="2615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4</a:t>
                </a:r>
              </a:p>
            </p:txBody>
          </p:sp>
          <p:sp>
            <p:nvSpPr>
              <p:cNvPr id="35865" name="Rectangle 68"/>
              <p:cNvSpPr>
                <a:spLocks noChangeArrowheads="1"/>
              </p:cNvSpPr>
              <p:nvPr/>
            </p:nvSpPr>
            <p:spPr bwMode="auto">
              <a:xfrm>
                <a:off x="3398" y="2272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3</a:t>
                </a:r>
              </a:p>
            </p:txBody>
          </p:sp>
          <p:sp>
            <p:nvSpPr>
              <p:cNvPr id="35866" name="Rectangle 69"/>
              <p:cNvSpPr>
                <a:spLocks noChangeArrowheads="1"/>
              </p:cNvSpPr>
              <p:nvPr/>
            </p:nvSpPr>
            <p:spPr bwMode="auto">
              <a:xfrm>
                <a:off x="4238" y="2272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7</a:t>
                </a:r>
              </a:p>
            </p:txBody>
          </p:sp>
          <p:sp>
            <p:nvSpPr>
              <p:cNvPr id="35867" name="Rectangle 70"/>
              <p:cNvSpPr>
                <a:spLocks noChangeArrowheads="1"/>
              </p:cNvSpPr>
              <p:nvPr/>
            </p:nvSpPr>
            <p:spPr bwMode="auto">
              <a:xfrm>
                <a:off x="3638" y="3167"/>
                <a:ext cx="28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11</a:t>
                </a:r>
              </a:p>
            </p:txBody>
          </p:sp>
          <p:sp>
            <p:nvSpPr>
              <p:cNvPr id="35868" name="Rectangle 71"/>
              <p:cNvSpPr>
                <a:spLocks noChangeArrowheads="1"/>
              </p:cNvSpPr>
              <p:nvPr/>
            </p:nvSpPr>
            <p:spPr bwMode="auto">
              <a:xfrm>
                <a:off x="4926" y="2623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3</a:t>
                </a:r>
              </a:p>
            </p:txBody>
          </p:sp>
        </p:grpSp>
      </p:grpSp>
      <p:grpSp>
        <p:nvGrpSpPr>
          <p:cNvPr id="89" name="Group 9"/>
          <p:cNvGrpSpPr>
            <a:grpSpLocks/>
          </p:cNvGrpSpPr>
          <p:nvPr/>
        </p:nvGrpSpPr>
        <p:grpSpPr bwMode="auto">
          <a:xfrm>
            <a:off x="3070225" y="1301750"/>
            <a:ext cx="5730875" cy="1531938"/>
            <a:chOff x="3598" y="904"/>
            <a:chExt cx="2042" cy="1360"/>
          </a:xfrm>
        </p:grpSpPr>
        <p:sp>
          <p:nvSpPr>
            <p:cNvPr id="90" name="Rectangle 10"/>
            <p:cNvSpPr>
              <a:spLocks noChangeArrowheads="1"/>
            </p:cNvSpPr>
            <p:nvPr/>
          </p:nvSpPr>
          <p:spPr bwMode="auto">
            <a:xfrm>
              <a:off x="3632" y="904"/>
              <a:ext cx="2008" cy="13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35853" name="Rectangle 11"/>
            <p:cNvSpPr>
              <a:spLocks noChangeArrowheads="1"/>
            </p:cNvSpPr>
            <p:nvPr/>
          </p:nvSpPr>
          <p:spPr bwMode="auto">
            <a:xfrm>
              <a:off x="4040" y="959"/>
              <a:ext cx="1544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2000" b="0" i="0"/>
                <a:t>40	units required</a:t>
              </a:r>
            </a:p>
          </p:txBody>
        </p:sp>
        <p:sp>
          <p:nvSpPr>
            <p:cNvPr id="35854" name="Rectangle 12"/>
            <p:cNvSpPr>
              <a:spLocks noChangeArrowheads="1"/>
            </p:cNvSpPr>
            <p:nvPr/>
          </p:nvSpPr>
          <p:spPr bwMode="auto">
            <a:xfrm>
              <a:off x="3877" y="1560"/>
              <a:ext cx="16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Cycle time = 12 mins</a:t>
              </a:r>
            </a:p>
          </p:txBody>
        </p:sp>
        <p:grpSp>
          <p:nvGrpSpPr>
            <p:cNvPr id="35855" name="Group 13"/>
            <p:cNvGrpSpPr>
              <a:grpSpLocks/>
            </p:cNvGrpSpPr>
            <p:nvPr/>
          </p:nvGrpSpPr>
          <p:grpSpPr bwMode="auto">
            <a:xfrm>
              <a:off x="3598" y="1793"/>
              <a:ext cx="1185" cy="416"/>
              <a:chOff x="3598" y="1953"/>
              <a:chExt cx="1185" cy="416"/>
            </a:xfrm>
          </p:grpSpPr>
          <p:sp>
            <p:nvSpPr>
              <p:cNvPr id="35856" name="Rectangle 14"/>
              <p:cNvSpPr>
                <a:spLocks noChangeArrowheads="1"/>
              </p:cNvSpPr>
              <p:nvPr/>
            </p:nvSpPr>
            <p:spPr bwMode="auto">
              <a:xfrm>
                <a:off x="3598" y="1976"/>
                <a:ext cx="1108" cy="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Minimum workstations</a:t>
                </a:r>
              </a:p>
            </p:txBody>
          </p:sp>
          <p:sp>
            <p:nvSpPr>
              <p:cNvPr id="35857" name="Rectangle 15"/>
              <p:cNvSpPr>
                <a:spLocks noChangeArrowheads="1"/>
              </p:cNvSpPr>
              <p:nvPr/>
            </p:nvSpPr>
            <p:spPr bwMode="auto">
              <a:xfrm>
                <a:off x="4588" y="1953"/>
                <a:ext cx="19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=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2342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75"/>
          <p:cNvGrpSpPr>
            <a:grpSpLocks/>
          </p:cNvGrpSpPr>
          <p:nvPr/>
        </p:nvGrpSpPr>
        <p:grpSpPr bwMode="auto">
          <a:xfrm>
            <a:off x="3468688" y="1471914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37977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890027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7967" name="Rectangle 69"/>
          <p:cNvSpPr>
            <a:spLocks noChangeArrowheads="1"/>
          </p:cNvSpPr>
          <p:nvPr/>
        </p:nvSpPr>
        <p:spPr bwMode="auto">
          <a:xfrm>
            <a:off x="6680200" y="1735138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37968" name="TextBox 2"/>
          <p:cNvSpPr txBox="1">
            <a:spLocks noChangeArrowheads="1"/>
          </p:cNvSpPr>
          <p:nvPr/>
        </p:nvSpPr>
        <p:spPr bwMode="auto">
          <a:xfrm>
            <a:off x="6223000" y="2535238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grpSp>
        <p:nvGrpSpPr>
          <p:cNvPr id="37970" name="Group 17"/>
          <p:cNvGrpSpPr>
            <a:grpSpLocks/>
          </p:cNvGrpSpPr>
          <p:nvPr/>
        </p:nvGrpSpPr>
        <p:grpSpPr bwMode="auto">
          <a:xfrm>
            <a:off x="468313" y="4514850"/>
            <a:ext cx="8131175" cy="784225"/>
            <a:chOff x="390" y="3591"/>
            <a:chExt cx="5122" cy="494"/>
          </a:xfrm>
        </p:grpSpPr>
        <p:sp>
          <p:nvSpPr>
            <p:cNvPr id="37972" name="Rectangle 18"/>
            <p:cNvSpPr>
              <a:spLocks noChangeArrowheads="1"/>
            </p:cNvSpPr>
            <p:nvPr/>
          </p:nvSpPr>
          <p:spPr bwMode="auto">
            <a:xfrm>
              <a:off x="390" y="3727"/>
              <a:ext cx="94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Efficiency =</a:t>
              </a:r>
            </a:p>
          </p:txBody>
        </p:sp>
        <p:grpSp>
          <p:nvGrpSpPr>
            <p:cNvPr id="37973" name="Group 19"/>
            <p:cNvGrpSpPr>
              <a:grpSpLocks/>
            </p:cNvGrpSpPr>
            <p:nvPr/>
          </p:nvGrpSpPr>
          <p:grpSpPr bwMode="auto">
            <a:xfrm>
              <a:off x="1432" y="3591"/>
              <a:ext cx="4080" cy="494"/>
              <a:chOff x="1496" y="3583"/>
              <a:chExt cx="4080" cy="494"/>
            </a:xfrm>
          </p:grpSpPr>
          <p:sp>
            <p:nvSpPr>
              <p:cNvPr id="37974" name="Rectangle 20"/>
              <p:cNvSpPr>
                <a:spLocks noChangeArrowheads="1"/>
              </p:cNvSpPr>
              <p:nvPr/>
            </p:nvSpPr>
            <p:spPr bwMode="auto">
              <a:xfrm>
                <a:off x="1551" y="3583"/>
                <a:ext cx="3968" cy="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25000"/>
                  </a:spcAft>
                  <a:buFontTx/>
                  <a:buNone/>
                </a:pPr>
                <a:r>
                  <a:rPr lang="en-US" altLang="en-US" sz="2000" b="0" i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</a:t>
                </a:r>
                <a:r>
                  <a:rPr lang="en-US" altLang="en-US" sz="2000" b="0" i="0"/>
                  <a:t>Task times</a:t>
                </a:r>
              </a:p>
              <a:p>
                <a:pPr algn="ctr">
                  <a:spcBef>
                    <a:spcPct val="0"/>
                  </a:spcBef>
                  <a:spcAft>
                    <a:spcPct val="25000"/>
                  </a:spcAft>
                  <a:buFontTx/>
                  <a:buNone/>
                </a:pPr>
                <a:r>
                  <a:rPr lang="en-US" altLang="en-US" sz="2000" b="0" i="0"/>
                  <a:t>(</a:t>
                </a:r>
                <a:r>
                  <a:rPr lang="en-US" altLang="en-US" sz="2000" b="0"/>
                  <a:t>Actual</a:t>
                </a:r>
                <a:r>
                  <a:rPr lang="en-US" altLang="en-US" sz="2000" b="0" i="0"/>
                  <a:t> number of workstations) x (Largest cycle time)</a:t>
                </a:r>
              </a:p>
            </p:txBody>
          </p:sp>
          <p:sp>
            <p:nvSpPr>
              <p:cNvPr id="37975" name="Line 21"/>
              <p:cNvSpPr>
                <a:spLocks noChangeShapeType="1"/>
              </p:cNvSpPr>
              <p:nvPr/>
            </p:nvSpPr>
            <p:spPr bwMode="auto">
              <a:xfrm>
                <a:off x="1496" y="3840"/>
                <a:ext cx="40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379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863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Types of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Office layout 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Retail layout  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Warehouse layout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Fixed-position layout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Process-oriented layout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Work-cell layout </a:t>
            </a:r>
          </a:p>
          <a:p>
            <a:pPr marL="533400" indent="-533400">
              <a:lnSpc>
                <a:spcPct val="9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Product-oriented </a:t>
            </a:r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75"/>
          <p:cNvGrpSpPr>
            <a:grpSpLocks/>
          </p:cNvGrpSpPr>
          <p:nvPr/>
        </p:nvGrpSpPr>
        <p:grpSpPr bwMode="auto">
          <a:xfrm>
            <a:off x="3468688" y="1471914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0027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01768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0015" name="Rectangle 69"/>
          <p:cNvSpPr>
            <a:spLocks noChangeArrowheads="1"/>
          </p:cNvSpPr>
          <p:nvPr/>
        </p:nvSpPr>
        <p:spPr bwMode="auto">
          <a:xfrm>
            <a:off x="6680200" y="1735138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40016" name="TextBox 2"/>
          <p:cNvSpPr txBox="1">
            <a:spLocks noChangeArrowheads="1"/>
          </p:cNvSpPr>
          <p:nvPr/>
        </p:nvSpPr>
        <p:spPr bwMode="auto">
          <a:xfrm>
            <a:off x="6223000" y="2535238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68313" y="4514850"/>
            <a:ext cx="8131175" cy="1230313"/>
            <a:chOff x="302" y="2647"/>
            <a:chExt cx="5122" cy="775"/>
          </a:xfrm>
        </p:grpSpPr>
        <p:grpSp>
          <p:nvGrpSpPr>
            <p:cNvPr id="40020" name="Group 17"/>
            <p:cNvGrpSpPr>
              <a:grpSpLocks/>
            </p:cNvGrpSpPr>
            <p:nvPr/>
          </p:nvGrpSpPr>
          <p:grpSpPr bwMode="auto">
            <a:xfrm>
              <a:off x="302" y="2647"/>
              <a:ext cx="5122" cy="494"/>
              <a:chOff x="390" y="3591"/>
              <a:chExt cx="5122" cy="494"/>
            </a:xfrm>
          </p:grpSpPr>
          <p:sp>
            <p:nvSpPr>
              <p:cNvPr id="40022" name="Rectangle 18"/>
              <p:cNvSpPr>
                <a:spLocks noChangeArrowheads="1"/>
              </p:cNvSpPr>
              <p:nvPr/>
            </p:nvSpPr>
            <p:spPr bwMode="auto">
              <a:xfrm>
                <a:off x="390" y="3727"/>
                <a:ext cx="94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Efficiency =</a:t>
                </a:r>
              </a:p>
            </p:txBody>
          </p:sp>
          <p:grpSp>
            <p:nvGrpSpPr>
              <p:cNvPr id="40023" name="Group 19"/>
              <p:cNvGrpSpPr>
                <a:grpSpLocks/>
              </p:cNvGrpSpPr>
              <p:nvPr/>
            </p:nvGrpSpPr>
            <p:grpSpPr bwMode="auto">
              <a:xfrm>
                <a:off x="1432" y="3591"/>
                <a:ext cx="4080" cy="494"/>
                <a:chOff x="1496" y="3583"/>
                <a:chExt cx="4080" cy="494"/>
              </a:xfrm>
            </p:grpSpPr>
            <p:sp>
              <p:nvSpPr>
                <p:cNvPr id="40024" name="Rectangle 20"/>
                <p:cNvSpPr>
                  <a:spLocks noChangeArrowheads="1"/>
                </p:cNvSpPr>
                <p:nvPr/>
              </p:nvSpPr>
              <p:spPr bwMode="auto">
                <a:xfrm>
                  <a:off x="1551" y="3583"/>
                  <a:ext cx="3968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∑ </a:t>
                  </a:r>
                  <a:r>
                    <a:rPr lang="en-US" altLang="en-US" sz="2000" b="0" i="0"/>
                    <a:t>Task times</a:t>
                  </a:r>
                </a:p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/>
                    <a:t>(</a:t>
                  </a:r>
                  <a:r>
                    <a:rPr lang="en-US" altLang="en-US" sz="2000" b="0"/>
                    <a:t>Actual</a:t>
                  </a:r>
                  <a:r>
                    <a:rPr lang="en-US" altLang="en-US" sz="2000" b="0" i="0"/>
                    <a:t> number of workstations) x (Largest cycle time)</a:t>
                  </a:r>
                </a:p>
              </p:txBody>
            </p:sp>
            <p:sp>
              <p:nvSpPr>
                <p:cNvPr id="40025" name="Line 21"/>
                <p:cNvSpPr>
                  <a:spLocks noChangeShapeType="1"/>
                </p:cNvSpPr>
                <p:nvPr/>
              </p:nvSpPr>
              <p:spPr bwMode="auto">
                <a:xfrm>
                  <a:off x="1496" y="3840"/>
                  <a:ext cx="40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021" name="Rectangle 22"/>
            <p:cNvSpPr>
              <a:spLocks noChangeArrowheads="1"/>
            </p:cNvSpPr>
            <p:nvPr/>
          </p:nvSpPr>
          <p:spPr bwMode="auto">
            <a:xfrm>
              <a:off x="1030" y="3145"/>
              <a:ext cx="104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= 65 minutes</a:t>
              </a:r>
            </a:p>
          </p:txBody>
        </p:sp>
      </p:grpSp>
      <p:pic>
        <p:nvPicPr>
          <p:cNvPr id="400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384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75"/>
          <p:cNvGrpSpPr>
            <a:grpSpLocks/>
          </p:cNvGrpSpPr>
          <p:nvPr/>
        </p:nvGrpSpPr>
        <p:grpSpPr bwMode="auto">
          <a:xfrm>
            <a:off x="3468688" y="1471914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2075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06109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2063" name="Rectangle 69"/>
          <p:cNvSpPr>
            <a:spLocks noChangeArrowheads="1"/>
          </p:cNvSpPr>
          <p:nvPr/>
        </p:nvSpPr>
        <p:spPr bwMode="auto">
          <a:xfrm>
            <a:off x="6680200" y="1735138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42064" name="TextBox 2"/>
          <p:cNvSpPr txBox="1">
            <a:spLocks noChangeArrowheads="1"/>
          </p:cNvSpPr>
          <p:nvPr/>
        </p:nvSpPr>
        <p:spPr bwMode="auto">
          <a:xfrm>
            <a:off x="6223000" y="2535238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68313" y="4514850"/>
            <a:ext cx="8131175" cy="1230313"/>
            <a:chOff x="302" y="2647"/>
            <a:chExt cx="5122" cy="775"/>
          </a:xfrm>
        </p:grpSpPr>
        <p:grpSp>
          <p:nvGrpSpPr>
            <p:cNvPr id="42068" name="Group 17"/>
            <p:cNvGrpSpPr>
              <a:grpSpLocks/>
            </p:cNvGrpSpPr>
            <p:nvPr/>
          </p:nvGrpSpPr>
          <p:grpSpPr bwMode="auto">
            <a:xfrm>
              <a:off x="302" y="2647"/>
              <a:ext cx="5122" cy="494"/>
              <a:chOff x="390" y="3591"/>
              <a:chExt cx="5122" cy="494"/>
            </a:xfrm>
          </p:grpSpPr>
          <p:sp>
            <p:nvSpPr>
              <p:cNvPr id="42070" name="Rectangle 18"/>
              <p:cNvSpPr>
                <a:spLocks noChangeArrowheads="1"/>
              </p:cNvSpPr>
              <p:nvPr/>
            </p:nvSpPr>
            <p:spPr bwMode="auto">
              <a:xfrm>
                <a:off x="390" y="3727"/>
                <a:ext cx="94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Efficiency =</a:t>
                </a:r>
              </a:p>
            </p:txBody>
          </p:sp>
          <p:grpSp>
            <p:nvGrpSpPr>
              <p:cNvPr id="42071" name="Group 19"/>
              <p:cNvGrpSpPr>
                <a:grpSpLocks/>
              </p:cNvGrpSpPr>
              <p:nvPr/>
            </p:nvGrpSpPr>
            <p:grpSpPr bwMode="auto">
              <a:xfrm>
                <a:off x="1432" y="3591"/>
                <a:ext cx="4080" cy="494"/>
                <a:chOff x="1496" y="3583"/>
                <a:chExt cx="4080" cy="494"/>
              </a:xfrm>
            </p:grpSpPr>
            <p:sp>
              <p:nvSpPr>
                <p:cNvPr id="42072" name="Rectangle 20"/>
                <p:cNvSpPr>
                  <a:spLocks noChangeArrowheads="1"/>
                </p:cNvSpPr>
                <p:nvPr/>
              </p:nvSpPr>
              <p:spPr bwMode="auto">
                <a:xfrm>
                  <a:off x="1551" y="3583"/>
                  <a:ext cx="3968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∑ </a:t>
                  </a:r>
                  <a:r>
                    <a:rPr lang="en-US" altLang="en-US" sz="2000" b="0" i="0"/>
                    <a:t>Task times</a:t>
                  </a:r>
                </a:p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/>
                    <a:t>(</a:t>
                  </a:r>
                  <a:r>
                    <a:rPr lang="en-US" altLang="en-US" sz="2000" b="0"/>
                    <a:t>Actual</a:t>
                  </a:r>
                  <a:r>
                    <a:rPr lang="en-US" altLang="en-US" sz="2000" b="0" i="0"/>
                    <a:t> number of workstations) x (Largest cycle time)</a:t>
                  </a:r>
                </a:p>
              </p:txBody>
            </p:sp>
            <p:sp>
              <p:nvSpPr>
                <p:cNvPr id="42073" name="Line 21"/>
                <p:cNvSpPr>
                  <a:spLocks noChangeShapeType="1"/>
                </p:cNvSpPr>
                <p:nvPr/>
              </p:nvSpPr>
              <p:spPr bwMode="auto">
                <a:xfrm>
                  <a:off x="1496" y="3840"/>
                  <a:ext cx="40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2069" name="Rectangle 22"/>
            <p:cNvSpPr>
              <a:spLocks noChangeArrowheads="1"/>
            </p:cNvSpPr>
            <p:nvPr/>
          </p:nvSpPr>
          <p:spPr bwMode="auto">
            <a:xfrm>
              <a:off x="1030" y="3145"/>
              <a:ext cx="202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= 65 minutes / ((6 stations)</a:t>
              </a:r>
            </a:p>
          </p:txBody>
        </p:sp>
      </p:grpSp>
      <p:pic>
        <p:nvPicPr>
          <p:cNvPr id="42067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163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75"/>
          <p:cNvGrpSpPr>
            <a:grpSpLocks/>
          </p:cNvGrpSpPr>
          <p:nvPr/>
        </p:nvGrpSpPr>
        <p:grpSpPr bwMode="auto">
          <a:xfrm>
            <a:off x="3468688" y="1471914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4123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83853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4111" name="Rectangle 69"/>
          <p:cNvSpPr>
            <a:spLocks noChangeArrowheads="1"/>
          </p:cNvSpPr>
          <p:nvPr/>
        </p:nvSpPr>
        <p:spPr bwMode="auto">
          <a:xfrm>
            <a:off x="6680200" y="1735138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44112" name="TextBox 2"/>
          <p:cNvSpPr txBox="1">
            <a:spLocks noChangeArrowheads="1"/>
          </p:cNvSpPr>
          <p:nvPr/>
        </p:nvSpPr>
        <p:spPr bwMode="auto">
          <a:xfrm>
            <a:off x="6223000" y="2535238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68313" y="4514850"/>
            <a:ext cx="8131175" cy="1230313"/>
            <a:chOff x="302" y="2647"/>
            <a:chExt cx="5122" cy="775"/>
          </a:xfrm>
        </p:grpSpPr>
        <p:grpSp>
          <p:nvGrpSpPr>
            <p:cNvPr id="44116" name="Group 17"/>
            <p:cNvGrpSpPr>
              <a:grpSpLocks/>
            </p:cNvGrpSpPr>
            <p:nvPr/>
          </p:nvGrpSpPr>
          <p:grpSpPr bwMode="auto">
            <a:xfrm>
              <a:off x="302" y="2647"/>
              <a:ext cx="5122" cy="494"/>
              <a:chOff x="390" y="3591"/>
              <a:chExt cx="5122" cy="494"/>
            </a:xfrm>
          </p:grpSpPr>
          <p:sp>
            <p:nvSpPr>
              <p:cNvPr id="44118" name="Rectangle 18"/>
              <p:cNvSpPr>
                <a:spLocks noChangeArrowheads="1"/>
              </p:cNvSpPr>
              <p:nvPr/>
            </p:nvSpPr>
            <p:spPr bwMode="auto">
              <a:xfrm>
                <a:off x="390" y="3727"/>
                <a:ext cx="94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Efficiency =</a:t>
                </a:r>
              </a:p>
            </p:txBody>
          </p:sp>
          <p:grpSp>
            <p:nvGrpSpPr>
              <p:cNvPr id="44119" name="Group 19"/>
              <p:cNvGrpSpPr>
                <a:grpSpLocks/>
              </p:cNvGrpSpPr>
              <p:nvPr/>
            </p:nvGrpSpPr>
            <p:grpSpPr bwMode="auto">
              <a:xfrm>
                <a:off x="1432" y="3591"/>
                <a:ext cx="4080" cy="494"/>
                <a:chOff x="1496" y="3583"/>
                <a:chExt cx="4080" cy="494"/>
              </a:xfrm>
            </p:grpSpPr>
            <p:sp>
              <p:nvSpPr>
                <p:cNvPr id="44120" name="Rectangle 20"/>
                <p:cNvSpPr>
                  <a:spLocks noChangeArrowheads="1"/>
                </p:cNvSpPr>
                <p:nvPr/>
              </p:nvSpPr>
              <p:spPr bwMode="auto">
                <a:xfrm>
                  <a:off x="1551" y="3583"/>
                  <a:ext cx="3968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∑ </a:t>
                  </a:r>
                  <a:r>
                    <a:rPr lang="en-US" altLang="en-US" sz="2000" b="0" i="0"/>
                    <a:t>Task times</a:t>
                  </a:r>
                </a:p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/>
                    <a:t>(</a:t>
                  </a:r>
                  <a:r>
                    <a:rPr lang="en-US" altLang="en-US" sz="2000" b="0"/>
                    <a:t>Actual</a:t>
                  </a:r>
                  <a:r>
                    <a:rPr lang="en-US" altLang="en-US" sz="2000" b="0" i="0"/>
                    <a:t> number of workstations) x (Largest cycle time)</a:t>
                  </a:r>
                </a:p>
              </p:txBody>
            </p:sp>
            <p:sp>
              <p:nvSpPr>
                <p:cNvPr id="44121" name="Line 21"/>
                <p:cNvSpPr>
                  <a:spLocks noChangeShapeType="1"/>
                </p:cNvSpPr>
                <p:nvPr/>
              </p:nvSpPr>
              <p:spPr bwMode="auto">
                <a:xfrm>
                  <a:off x="1496" y="3840"/>
                  <a:ext cx="40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117" name="Rectangle 22"/>
            <p:cNvSpPr>
              <a:spLocks noChangeArrowheads="1"/>
            </p:cNvSpPr>
            <p:nvPr/>
          </p:nvSpPr>
          <p:spPr bwMode="auto">
            <a:xfrm>
              <a:off x="1030" y="3145"/>
              <a:ext cx="314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= 65 minutes / ((6 stations) x (12 minutes))</a:t>
              </a:r>
            </a:p>
          </p:txBody>
        </p:sp>
      </p:grpSp>
      <p:pic>
        <p:nvPicPr>
          <p:cNvPr id="44115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471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75"/>
          <p:cNvGrpSpPr>
            <a:grpSpLocks/>
          </p:cNvGrpSpPr>
          <p:nvPr/>
        </p:nvGrpSpPr>
        <p:grpSpPr bwMode="auto">
          <a:xfrm>
            <a:off x="3468688" y="1471914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6171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97337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6159" name="Rectangle 69"/>
          <p:cNvSpPr>
            <a:spLocks noChangeArrowheads="1"/>
          </p:cNvSpPr>
          <p:nvPr/>
        </p:nvSpPr>
        <p:spPr bwMode="auto">
          <a:xfrm>
            <a:off x="6680200" y="1735138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46160" name="TextBox 2"/>
          <p:cNvSpPr txBox="1">
            <a:spLocks noChangeArrowheads="1"/>
          </p:cNvSpPr>
          <p:nvPr/>
        </p:nvSpPr>
        <p:spPr bwMode="auto">
          <a:xfrm>
            <a:off x="6223000" y="2535238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68313" y="4514850"/>
            <a:ext cx="8131175" cy="1652588"/>
            <a:chOff x="302" y="2647"/>
            <a:chExt cx="5122" cy="1041"/>
          </a:xfrm>
        </p:grpSpPr>
        <p:grpSp>
          <p:nvGrpSpPr>
            <p:cNvPr id="46164" name="Group 17"/>
            <p:cNvGrpSpPr>
              <a:grpSpLocks/>
            </p:cNvGrpSpPr>
            <p:nvPr/>
          </p:nvGrpSpPr>
          <p:grpSpPr bwMode="auto">
            <a:xfrm>
              <a:off x="302" y="2647"/>
              <a:ext cx="5122" cy="494"/>
              <a:chOff x="390" y="3591"/>
              <a:chExt cx="5122" cy="494"/>
            </a:xfrm>
          </p:grpSpPr>
          <p:sp>
            <p:nvSpPr>
              <p:cNvPr id="46166" name="Rectangle 18"/>
              <p:cNvSpPr>
                <a:spLocks noChangeArrowheads="1"/>
              </p:cNvSpPr>
              <p:nvPr/>
            </p:nvSpPr>
            <p:spPr bwMode="auto">
              <a:xfrm>
                <a:off x="390" y="3727"/>
                <a:ext cx="94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 i="0"/>
                  <a:t>Efficiency =</a:t>
                </a:r>
              </a:p>
            </p:txBody>
          </p:sp>
          <p:grpSp>
            <p:nvGrpSpPr>
              <p:cNvPr id="46167" name="Group 19"/>
              <p:cNvGrpSpPr>
                <a:grpSpLocks/>
              </p:cNvGrpSpPr>
              <p:nvPr/>
            </p:nvGrpSpPr>
            <p:grpSpPr bwMode="auto">
              <a:xfrm>
                <a:off x="1432" y="3591"/>
                <a:ext cx="4080" cy="494"/>
                <a:chOff x="1496" y="3583"/>
                <a:chExt cx="4080" cy="494"/>
              </a:xfrm>
            </p:grpSpPr>
            <p:sp>
              <p:nvSpPr>
                <p:cNvPr id="46168" name="Rectangle 20"/>
                <p:cNvSpPr>
                  <a:spLocks noChangeArrowheads="1"/>
                </p:cNvSpPr>
                <p:nvPr/>
              </p:nvSpPr>
              <p:spPr bwMode="auto">
                <a:xfrm>
                  <a:off x="1551" y="3583"/>
                  <a:ext cx="3968" cy="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 i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∑ </a:t>
                  </a:r>
                  <a:r>
                    <a:rPr lang="en-US" altLang="en-US" sz="2000" b="0" i="0"/>
                    <a:t>Task times</a:t>
                  </a:r>
                </a:p>
                <a:p>
                  <a:pPr algn="ctr">
                    <a:spcBef>
                      <a:spcPct val="0"/>
                    </a:spcBef>
                    <a:spcAft>
                      <a:spcPct val="25000"/>
                    </a:spcAft>
                    <a:buFontTx/>
                    <a:buNone/>
                  </a:pPr>
                  <a:r>
                    <a:rPr lang="en-US" altLang="en-US" sz="2000" b="0" i="0"/>
                    <a:t>(</a:t>
                  </a:r>
                  <a:r>
                    <a:rPr lang="en-US" altLang="en-US" sz="2000" b="0"/>
                    <a:t>Actual</a:t>
                  </a:r>
                  <a:r>
                    <a:rPr lang="en-US" altLang="en-US" sz="2000" b="0" i="0"/>
                    <a:t> number of workstations) x (Largest cycle time)</a:t>
                  </a:r>
                </a:p>
              </p:txBody>
            </p:sp>
            <p:sp>
              <p:nvSpPr>
                <p:cNvPr id="46169" name="Line 21"/>
                <p:cNvSpPr>
                  <a:spLocks noChangeShapeType="1"/>
                </p:cNvSpPr>
                <p:nvPr/>
              </p:nvSpPr>
              <p:spPr bwMode="auto">
                <a:xfrm>
                  <a:off x="1496" y="3840"/>
                  <a:ext cx="40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165" name="Rectangle 22"/>
            <p:cNvSpPr>
              <a:spLocks noChangeArrowheads="1"/>
            </p:cNvSpPr>
            <p:nvPr/>
          </p:nvSpPr>
          <p:spPr bwMode="auto">
            <a:xfrm>
              <a:off x="1030" y="3145"/>
              <a:ext cx="3149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= 65 minutes / ((6 stations) x (12 minutes))</a:t>
              </a:r>
            </a:p>
            <a:p>
              <a:pPr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0" i="0"/>
                <a:t>= 90%</a:t>
              </a:r>
            </a:p>
          </p:txBody>
        </p:sp>
      </p:grpSp>
      <p:pic>
        <p:nvPicPr>
          <p:cNvPr id="46163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07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75"/>
          <p:cNvGrpSpPr>
            <a:grpSpLocks/>
          </p:cNvGrpSpPr>
          <p:nvPr/>
        </p:nvGrpSpPr>
        <p:grpSpPr bwMode="auto">
          <a:xfrm>
            <a:off x="3468688" y="1461640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8214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0447"/>
              </p:ext>
            </p:extLst>
          </p:nvPr>
        </p:nvGraphicFramePr>
        <p:xfrm>
          <a:off x="280988" y="1459214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8207" name="Rectangle 69"/>
          <p:cNvSpPr>
            <a:spLocks noChangeArrowheads="1"/>
          </p:cNvSpPr>
          <p:nvPr/>
        </p:nvSpPr>
        <p:spPr bwMode="auto">
          <a:xfrm>
            <a:off x="6680200" y="1434083"/>
            <a:ext cx="1930400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48208" name="TextBox 2"/>
          <p:cNvSpPr txBox="1">
            <a:spLocks noChangeArrowheads="1"/>
          </p:cNvSpPr>
          <p:nvPr/>
        </p:nvSpPr>
        <p:spPr bwMode="auto">
          <a:xfrm>
            <a:off x="6223000" y="2182813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44475" y="4403725"/>
            <a:ext cx="8699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/>
              <a:t>Idle Time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/>
              <a:t>(Actual number of workstations x Largest assigned cycle time) - </a:t>
            </a:r>
            <a:r>
              <a:rPr lang="en-US" alt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 Task </a:t>
            </a:r>
            <a:r>
              <a:rPr lang="en-US" altLang="en-US" sz="2000" b="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endParaRPr lang="en-US" altLang="en-US" sz="2000" b="0" i="0" dirty="0"/>
          </a:p>
        </p:txBody>
      </p:sp>
      <p:sp>
        <p:nvSpPr>
          <p:cNvPr id="48211" name="Rectangle 69"/>
          <p:cNvSpPr>
            <a:spLocks noChangeArrowheads="1"/>
          </p:cNvSpPr>
          <p:nvPr/>
        </p:nvSpPr>
        <p:spPr bwMode="auto">
          <a:xfrm>
            <a:off x="7088188" y="2833688"/>
            <a:ext cx="1114425" cy="5857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Efficiency: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90%</a:t>
            </a:r>
          </a:p>
        </p:txBody>
      </p:sp>
      <p:pic>
        <p:nvPicPr>
          <p:cNvPr id="48212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522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75"/>
          <p:cNvGrpSpPr>
            <a:grpSpLocks/>
          </p:cNvGrpSpPr>
          <p:nvPr/>
        </p:nvGrpSpPr>
        <p:grpSpPr bwMode="auto">
          <a:xfrm>
            <a:off x="3468688" y="1461640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0262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62841"/>
              </p:ext>
            </p:extLst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0255" name="Rectangle 69"/>
          <p:cNvSpPr>
            <a:spLocks noChangeArrowheads="1"/>
          </p:cNvSpPr>
          <p:nvPr/>
        </p:nvSpPr>
        <p:spPr bwMode="auto">
          <a:xfrm>
            <a:off x="6680200" y="1434083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50256" name="TextBox 2"/>
          <p:cNvSpPr txBox="1">
            <a:spLocks noChangeArrowheads="1"/>
          </p:cNvSpPr>
          <p:nvPr/>
        </p:nvSpPr>
        <p:spPr bwMode="auto">
          <a:xfrm>
            <a:off x="6223000" y="2182813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17525" y="4481513"/>
            <a:ext cx="638059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 smtClean="0"/>
              <a:t>Idle Time = ((6 stations) × (12 minutes)) – 65 minutes</a:t>
            </a:r>
            <a:r>
              <a:rPr lang="en-NZ" altLang="en-US" sz="2000" b="0" i="0" dirty="0" smtClean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NZ" altLang="en-US" sz="2000" b="0" i="0" dirty="0" smtClean="0"/>
              <a:t>  	   = 72 - </a:t>
            </a:r>
            <a:r>
              <a:rPr lang="en-US" altLang="en-US" sz="2000" b="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 Task times</a:t>
            </a:r>
            <a:endParaRPr lang="en-US" altLang="en-US" sz="2000" b="0" i="0" dirty="0" smtClean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b="0" i="0" dirty="0"/>
          </a:p>
        </p:txBody>
      </p:sp>
      <p:sp>
        <p:nvSpPr>
          <p:cNvPr id="50259" name="Rectangle 69"/>
          <p:cNvSpPr>
            <a:spLocks noChangeArrowheads="1"/>
          </p:cNvSpPr>
          <p:nvPr/>
        </p:nvSpPr>
        <p:spPr bwMode="auto">
          <a:xfrm>
            <a:off x="7088188" y="2833688"/>
            <a:ext cx="1114425" cy="5857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Efficiency: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90%</a:t>
            </a:r>
          </a:p>
        </p:txBody>
      </p:sp>
      <p:pic>
        <p:nvPicPr>
          <p:cNvPr id="50260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66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75"/>
          <p:cNvGrpSpPr>
            <a:grpSpLocks/>
          </p:cNvGrpSpPr>
          <p:nvPr/>
        </p:nvGrpSpPr>
        <p:grpSpPr bwMode="auto">
          <a:xfrm>
            <a:off x="3468688" y="1461640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0262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280988" y="1469488"/>
          <a:ext cx="2894012" cy="2649541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0255" name="Rectangle 69"/>
          <p:cNvSpPr>
            <a:spLocks noChangeArrowheads="1"/>
          </p:cNvSpPr>
          <p:nvPr/>
        </p:nvSpPr>
        <p:spPr bwMode="auto">
          <a:xfrm>
            <a:off x="6680200" y="1434083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12 minutes per unit</a:t>
            </a:r>
          </a:p>
        </p:txBody>
      </p:sp>
      <p:sp>
        <p:nvSpPr>
          <p:cNvPr id="50256" name="TextBox 2"/>
          <p:cNvSpPr txBox="1">
            <a:spLocks noChangeArrowheads="1"/>
          </p:cNvSpPr>
          <p:nvPr/>
        </p:nvSpPr>
        <p:spPr bwMode="auto">
          <a:xfrm>
            <a:off x="6223000" y="2182813"/>
            <a:ext cx="28432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988" y="4267200"/>
            <a:ext cx="8636000" cy="2540000"/>
          </a:xfrm>
          <a:prstGeom prst="rect">
            <a:avLst/>
          </a:prstGeom>
          <a:solidFill>
            <a:srgbClr val="D7FF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17525" y="4481513"/>
            <a:ext cx="63100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 smtClean="0"/>
              <a:t>Idle Time = ((6 stations) × (12 minutes)) – 65 minutes</a:t>
            </a:r>
            <a:endParaRPr lang="en-NZ" altLang="en-US" sz="2000" b="0" i="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NZ" altLang="en-US" sz="2000" b="0" i="0" dirty="0" smtClean="0"/>
              <a:t>  	   = 72 - </a:t>
            </a:r>
            <a:r>
              <a:rPr lang="en-US" altLang="en-US" sz="2000" b="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 Task times</a:t>
            </a:r>
            <a:endParaRPr lang="en-US" altLang="en-US" sz="2000" b="0" i="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 i="0" dirty="0" smtClean="0"/>
              <a:t>	   = </a:t>
            </a:r>
            <a:r>
              <a:rPr lang="en-US" altLang="en-US" sz="2000" b="0" i="0" dirty="0"/>
              <a:t>7 </a:t>
            </a:r>
            <a:r>
              <a:rPr lang="en-US" altLang="en-US" sz="2000" b="0" i="0" dirty="0" smtClean="0"/>
              <a:t>minutes</a:t>
            </a:r>
            <a:endParaRPr lang="en-US" altLang="en-US" sz="2000" b="0" i="0" dirty="0"/>
          </a:p>
        </p:txBody>
      </p:sp>
      <p:sp>
        <p:nvSpPr>
          <p:cNvPr id="50259" name="Rectangle 69"/>
          <p:cNvSpPr>
            <a:spLocks noChangeArrowheads="1"/>
          </p:cNvSpPr>
          <p:nvPr/>
        </p:nvSpPr>
        <p:spPr bwMode="auto">
          <a:xfrm>
            <a:off x="7088188" y="2833688"/>
            <a:ext cx="1114425" cy="5857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Efficiency: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90%</a:t>
            </a:r>
          </a:p>
        </p:txBody>
      </p:sp>
      <p:pic>
        <p:nvPicPr>
          <p:cNvPr id="50260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513013"/>
            <a:ext cx="30416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29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75"/>
          <p:cNvGrpSpPr>
            <a:grpSpLocks/>
          </p:cNvGrpSpPr>
          <p:nvPr/>
        </p:nvGrpSpPr>
        <p:grpSpPr bwMode="auto">
          <a:xfrm>
            <a:off x="280988" y="4805363"/>
            <a:ext cx="2894012" cy="676275"/>
            <a:chOff x="5613400" y="1435100"/>
            <a:chExt cx="3187700" cy="1143000"/>
          </a:xfrm>
        </p:grpSpPr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5613400" y="1435100"/>
              <a:ext cx="3187700" cy="114300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4357" name="Rectangle 65"/>
            <p:cNvSpPr>
              <a:spLocks noChangeArrowheads="1"/>
            </p:cNvSpPr>
            <p:nvPr/>
          </p:nvSpPr>
          <p:spPr bwMode="auto">
            <a:xfrm>
              <a:off x="5691854" y="1522413"/>
              <a:ext cx="310924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71500" indent="-571500">
                <a:spcBef>
                  <a:spcPct val="20000"/>
                </a:spcBef>
                <a:buChar char="•"/>
                <a:defRPr sz="32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480	available mins per day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buFont typeface="Times" panose="02020603050405020304" pitchFamily="18" charset="0"/>
                <a:buNone/>
              </a:pPr>
              <a:r>
                <a:rPr lang="en-US" altLang="en-US" sz="1600" b="0" i="0"/>
                <a:t>40	units required</a:t>
              </a:r>
            </a:p>
          </p:txBody>
        </p:sp>
      </p:grp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280988" y="1731963"/>
          <a:ext cx="2894012" cy="2649539"/>
        </p:xfrm>
        <a:graphic>
          <a:graphicData uri="http://schemas.openxmlformats.org/drawingml/2006/table">
            <a:tbl>
              <a:tblPr/>
              <a:tblGrid>
                <a:gridCol w="58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4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9.2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Precedence Data for Wing Component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TASK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ASSEMBLY TIME (MINUTES)</a:t>
                      </a: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PREDECESSOR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anchor="b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–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C, D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G, H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926"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Total time</a:t>
                      </a: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65</a:t>
                      </a: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59364" marR="59364" marT="29689" marB="29689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20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dirty="0">
                <a:cs typeface="Arial" charset="0"/>
              </a:rPr>
              <a:t>Wing Component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4351" name="Rectangle 69"/>
          <p:cNvSpPr>
            <a:spLocks noChangeArrowheads="1"/>
          </p:cNvSpPr>
          <p:nvPr/>
        </p:nvSpPr>
        <p:spPr bwMode="auto">
          <a:xfrm>
            <a:off x="4117975" y="1731963"/>
            <a:ext cx="19304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 dirty="0"/>
              <a:t>Cycle time: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 dirty="0"/>
              <a:t>12 minutes per unit</a:t>
            </a:r>
          </a:p>
        </p:txBody>
      </p:sp>
      <p:sp>
        <p:nvSpPr>
          <p:cNvPr id="54352" name="TextBox 2"/>
          <p:cNvSpPr txBox="1">
            <a:spLocks noChangeArrowheads="1"/>
          </p:cNvSpPr>
          <p:nvPr/>
        </p:nvSpPr>
        <p:spPr bwMode="auto">
          <a:xfrm>
            <a:off x="3662363" y="2511425"/>
            <a:ext cx="28432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Min workstations: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0" i="0">
                <a:ea typeface="ＭＳ Ｐゴシック" panose="020B0600070205080204" pitchFamily="34" charset="-128"/>
                <a:cs typeface="Arial" panose="020B0604020202020204" pitchFamily="34" charset="0"/>
              </a:rPr>
              <a:t>6 stations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600" b="0" i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4353" name="Rectangle 69"/>
          <p:cNvSpPr>
            <a:spLocks noChangeArrowheads="1"/>
          </p:cNvSpPr>
          <p:nvPr/>
        </p:nvSpPr>
        <p:spPr bwMode="auto">
          <a:xfrm>
            <a:off x="6597650" y="1731963"/>
            <a:ext cx="11144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Efficiency: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/>
              <a:t>90%</a:t>
            </a:r>
          </a:p>
        </p:txBody>
      </p:sp>
      <p:sp>
        <p:nvSpPr>
          <p:cNvPr id="54354" name="Rectangle 69"/>
          <p:cNvSpPr>
            <a:spLocks noChangeArrowheads="1"/>
          </p:cNvSpPr>
          <p:nvPr/>
        </p:nvSpPr>
        <p:spPr bwMode="auto">
          <a:xfrm>
            <a:off x="6618288" y="2511425"/>
            <a:ext cx="1074737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 dirty="0"/>
              <a:t>Idle </a:t>
            </a:r>
            <a:r>
              <a:rPr lang="en-US" altLang="en-US" sz="1600" b="0" i="0" dirty="0" smtClean="0"/>
              <a:t>Time</a:t>
            </a:r>
            <a:r>
              <a:rPr lang="en-US" altLang="en-US" sz="1600" b="0" i="0" dirty="0"/>
              <a:t>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0" i="0" dirty="0"/>
              <a:t>7 minutes</a:t>
            </a:r>
          </a:p>
        </p:txBody>
      </p:sp>
      <p:pic>
        <p:nvPicPr>
          <p:cNvPr id="54355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3694113"/>
            <a:ext cx="5561012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237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HW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5" y="1482253"/>
            <a:ext cx="7727282" cy="39221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62037" y="3404937"/>
            <a:ext cx="306805" cy="1203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95211" y="4369468"/>
            <a:ext cx="196516" cy="1784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229" y="4576012"/>
            <a:ext cx="196516" cy="1784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2343" y="4804609"/>
            <a:ext cx="196516" cy="1784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51258" y="5123448"/>
            <a:ext cx="196516" cy="1784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88"/>
          <a:stretch/>
        </p:blipFill>
        <p:spPr>
          <a:xfrm>
            <a:off x="3816349" y="3358515"/>
            <a:ext cx="2557145" cy="2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2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HW Problem –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5" y="1482253"/>
            <a:ext cx="7727282" cy="3922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8"/>
          <a:stretch/>
        </p:blipFill>
        <p:spPr>
          <a:xfrm>
            <a:off x="3816349" y="3358515"/>
            <a:ext cx="2557145" cy="2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Real Examples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62953" name="Group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7624"/>
              </p:ext>
            </p:extLst>
          </p:nvPr>
        </p:nvGraphicFramePr>
        <p:xfrm>
          <a:off x="583531" y="1287212"/>
          <a:ext cx="7970922" cy="3054600"/>
        </p:xfrm>
        <a:graphic>
          <a:graphicData uri="http://schemas.openxmlformats.org/drawingml/2006/table">
            <a:tbl>
              <a:tblPr/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4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TABLE 9.1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Layout Strategies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OBJECTIVES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EXAMPLES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4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Office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Locate workers requiring frequent contact close to one another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EB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Depts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– Where locate?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NER – Open offices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4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Retail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Expose customer to high-margin items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02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Warehouse (storage)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Balance low-cost storage with low-cost material handling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Chem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Safety –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Reg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issues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MLS – Limited storage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Project (fixed position)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Move material to the limited storage areas around the site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Electric Boat – Sub construction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57153"/>
              </p:ext>
            </p:extLst>
          </p:nvPr>
        </p:nvGraphicFramePr>
        <p:xfrm>
          <a:off x="583531" y="4069347"/>
          <a:ext cx="7964906" cy="1904320"/>
        </p:xfrm>
        <a:graphic>
          <a:graphicData uri="http://schemas.openxmlformats.org/drawingml/2006/table">
            <a:tbl>
              <a:tblPr/>
              <a:tblGrid>
                <a:gridCol w="1282700">
                  <a:extLst>
                    <a:ext uri="{9D8B030D-6E8A-4147-A177-3AD203B41FA5}">
                      <a16:colId xmlns:a16="http://schemas.microsoft.com/office/drawing/2014/main" val="3696248631"/>
                    </a:ext>
                  </a:extLst>
                </a:gridCol>
                <a:gridCol w="600243">
                  <a:extLst>
                    <a:ext uri="{9D8B030D-6E8A-4147-A177-3AD203B41FA5}">
                      <a16:colId xmlns:a16="http://schemas.microsoft.com/office/drawing/2014/main" val="2925938447"/>
                    </a:ext>
                  </a:extLst>
                </a:gridCol>
                <a:gridCol w="3693694">
                  <a:extLst>
                    <a:ext uri="{9D8B030D-6E8A-4147-A177-3AD203B41FA5}">
                      <a16:colId xmlns:a16="http://schemas.microsoft.com/office/drawing/2014/main" val="1902766736"/>
                    </a:ext>
                  </a:extLst>
                </a:gridCol>
                <a:gridCol w="2388269">
                  <a:extLst>
                    <a:ext uri="{9D8B030D-6E8A-4147-A177-3AD203B41FA5}">
                      <a16:colId xmlns:a16="http://schemas.microsoft.com/office/drawing/2014/main" val="4280462870"/>
                    </a:ext>
                  </a:extLst>
                </a:gridCol>
              </a:tblGrid>
              <a:tr h="53273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Job Shop (process oriented)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Manage varied material flow for each product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EB QP – Assembly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areas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Fender – Guitars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860418"/>
                  </a:ext>
                </a:extLst>
              </a:tr>
              <a:tr h="5344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Work Cell (product families)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Identify a product family, build teams,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cross-train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team members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F&amp;O – Separate by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reg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Food Prod – Allergens 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75767"/>
                  </a:ext>
                </a:extLst>
              </a:tr>
              <a:tr h="8128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Repetitive/ Continuous (product oriented)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Equalize the task time at each workstation</a:t>
                      </a: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Gorton’s – Production line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Colfor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 – Production 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F092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NECCO – ? Min handling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90000" marR="90000" marT="90000" marB="90000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823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4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rough diagram of the layout of your favorite store</a:t>
            </a:r>
          </a:p>
          <a:p>
            <a:pPr lvl="1"/>
            <a:r>
              <a:rPr lang="en-US" dirty="0" smtClean="0"/>
              <a:t>Using the ideas from this class, discuss good and bad layout strategies</a:t>
            </a:r>
          </a:p>
          <a:p>
            <a:r>
              <a:rPr lang="en-US" dirty="0" smtClean="0"/>
              <a:t>Consider a warehouse for a company selling computers and computer supplies (Staples or Office Depot)</a:t>
            </a:r>
          </a:p>
          <a:p>
            <a:pPr lvl="1"/>
            <a:r>
              <a:rPr lang="en-US" dirty="0" smtClean="0"/>
              <a:t>How would you organize this warehouse to optimize the layout?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Supplemental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9C0A48-53B8-C64F-AFE6-ECE23F11299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86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company hired your operations management consulting firm to improve the layouts of their offices, store, and warehouse.</a:t>
            </a:r>
          </a:p>
          <a:p>
            <a:pPr lvl="1"/>
            <a:r>
              <a:rPr lang="en-US" dirty="0" smtClean="0"/>
              <a:t>How would you do this and what general Operations Management fundamentals should be considered?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Office Layout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Grouping</a:t>
            </a:r>
            <a:r>
              <a:rPr lang="en-US" dirty="0"/>
              <a:t> of workers, their equipment, and spaces</a:t>
            </a:r>
          </a:p>
          <a:p>
            <a:pPr lvl="1"/>
            <a:r>
              <a:rPr lang="en-US" dirty="0"/>
              <a:t>Provide comfort, safety, and </a:t>
            </a:r>
            <a:r>
              <a:rPr lang="en-US" dirty="0">
                <a:solidFill>
                  <a:srgbClr val="FF0000"/>
                </a:solidFill>
              </a:rPr>
              <a:t>movement of information</a:t>
            </a:r>
          </a:p>
          <a:p>
            <a:pPr lvl="1"/>
            <a:r>
              <a:rPr lang="en-US" dirty="0"/>
              <a:t>Movement of information is main distinction</a:t>
            </a:r>
          </a:p>
          <a:p>
            <a:pPr lvl="1"/>
            <a:r>
              <a:rPr lang="en-US" dirty="0" smtClean="0"/>
              <a:t>Can change due </a:t>
            </a:r>
            <a:r>
              <a:rPr lang="en-US" dirty="0"/>
              <a:t>to </a:t>
            </a:r>
            <a:r>
              <a:rPr lang="en-US" dirty="0" smtClean="0"/>
              <a:t>technological changes</a:t>
            </a:r>
          </a:p>
          <a:p>
            <a:pPr lvl="2"/>
            <a:r>
              <a:rPr lang="en-US" dirty="0" smtClean="0"/>
              <a:t>Cubicles vs. Open desks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Office Layout</a:t>
            </a:r>
          </a:p>
        </p:txBody>
      </p:sp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Physical, political,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and social </a:t>
            </a:r>
            <a:r>
              <a:rPr lang="en-US" dirty="0" smtClean="0">
                <a:latin typeface="Arial" charset="0"/>
                <a:cs typeface="Arial" charset="0"/>
              </a:rPr>
              <a:t>aspects</a:t>
            </a:r>
          </a:p>
          <a:p>
            <a:pPr lvl="1"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latin typeface="Arial" charset="0"/>
                <a:cs typeface="Arial" charset="0"/>
              </a:rPr>
              <a:t>Proximity</a:t>
            </a:r>
          </a:p>
          <a:p>
            <a:pPr lvl="1"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latin typeface="Arial" charset="0"/>
                <a:cs typeface="Arial" charset="0"/>
              </a:rPr>
              <a:t>Privacy</a:t>
            </a:r>
          </a:p>
          <a:p>
            <a:pPr lvl="1"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latin typeface="Arial" charset="0"/>
                <a:cs typeface="Arial" charset="0"/>
              </a:rPr>
              <a:t>Seniority</a:t>
            </a:r>
            <a:endParaRPr lang="en-US" dirty="0">
              <a:latin typeface="Arial" charset="0"/>
              <a:cs typeface="Arial" charset="0"/>
            </a:endParaRPr>
          </a:p>
          <a:p>
            <a:pPr>
              <a:spcAft>
                <a:spcPct val="40000"/>
              </a:spcAft>
              <a:buClr>
                <a:schemeClr val="tx1"/>
              </a:buClr>
            </a:pPr>
            <a:r>
              <a:rPr lang="en-US" dirty="0">
                <a:latin typeface="Arial" charset="0"/>
                <a:cs typeface="Arial" charset="0"/>
              </a:rPr>
              <a:t>Two major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trends</a:t>
            </a:r>
          </a:p>
          <a:p>
            <a:pPr lvl="1"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latin typeface="Arial" charset="0"/>
                <a:cs typeface="Arial" charset="0"/>
              </a:rPr>
              <a:t>Information technology</a:t>
            </a:r>
          </a:p>
          <a:p>
            <a:pPr lvl="1">
              <a:spcAft>
                <a:spcPct val="40000"/>
              </a:spcAft>
              <a:buClr>
                <a:schemeClr val="tx1"/>
              </a:buClr>
            </a:pPr>
            <a:r>
              <a:rPr lang="en-US" dirty="0" smtClean="0">
                <a:latin typeface="Arial" charset="0"/>
                <a:cs typeface="Arial" charset="0"/>
              </a:rPr>
              <a:t>Dynamic </a:t>
            </a:r>
            <a:r>
              <a:rPr lang="en-US" dirty="0">
                <a:latin typeface="Arial" charset="0"/>
                <a:cs typeface="Arial" charset="0"/>
              </a:rPr>
              <a:t>needs for space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 descr="office la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76" y="2406396"/>
            <a:ext cx="2974848" cy="19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5 Ideas </a:t>
            </a:r>
            <a:r>
              <a:rPr lang="en-US" dirty="0">
                <a:ea typeface="+mj-ea"/>
              </a:rPr>
              <a:t>for Supermarket Layout</a:t>
            </a:r>
          </a:p>
        </p:txBody>
      </p:sp>
      <p:sp>
        <p:nvSpPr>
          <p:cNvPr id="5222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spcAft>
                <a:spcPct val="40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>
                <a:latin typeface="Arial" charset="0"/>
                <a:cs typeface="Arial" charset="0"/>
              </a:rPr>
              <a:t>Locate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high-draw</a:t>
            </a:r>
            <a:r>
              <a:rPr lang="en-US" sz="2800" dirty="0">
                <a:latin typeface="Arial" charset="0"/>
                <a:cs typeface="Arial" charset="0"/>
              </a:rPr>
              <a:t> items around the periphery of the store</a:t>
            </a:r>
          </a:p>
          <a:p>
            <a:pPr marL="514350" indent="-514350">
              <a:spcAft>
                <a:spcPct val="40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>
                <a:latin typeface="Arial" charset="0"/>
                <a:cs typeface="Arial" charset="0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prominent</a:t>
            </a:r>
            <a:r>
              <a:rPr lang="en-US" sz="2800" dirty="0">
                <a:latin typeface="Arial" charset="0"/>
                <a:cs typeface="Arial" charset="0"/>
              </a:rPr>
              <a:t> locations for high-impulse and high-margin items</a:t>
            </a:r>
          </a:p>
          <a:p>
            <a:pPr marL="514350" indent="-514350">
              <a:spcAft>
                <a:spcPct val="40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>
                <a:latin typeface="Arial" charset="0"/>
                <a:cs typeface="Arial" charset="0"/>
              </a:rPr>
              <a:t>Distribute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power items </a:t>
            </a:r>
            <a:r>
              <a:rPr lang="en-US" sz="2800" dirty="0">
                <a:latin typeface="Arial" charset="0"/>
                <a:cs typeface="Arial" charset="0"/>
              </a:rPr>
              <a:t>to both sides of an aisle and disperse them to increase viewing of other items</a:t>
            </a:r>
          </a:p>
          <a:p>
            <a:pPr marL="514350" indent="-514350">
              <a:spcAft>
                <a:spcPct val="40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>
                <a:latin typeface="Arial" charset="0"/>
                <a:cs typeface="Arial" charset="0"/>
              </a:rPr>
              <a:t>Use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end-aisle</a:t>
            </a:r>
            <a:r>
              <a:rPr lang="en-US" sz="2800" dirty="0">
                <a:latin typeface="Arial" charset="0"/>
                <a:cs typeface="Arial" charset="0"/>
              </a:rPr>
              <a:t> locations</a:t>
            </a:r>
          </a:p>
          <a:p>
            <a:pPr marL="514350" indent="-514350">
              <a:spcAft>
                <a:spcPct val="400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>
                <a:latin typeface="Arial" charset="0"/>
                <a:cs typeface="Arial" charset="0"/>
              </a:rPr>
              <a:t>Convey mission of store through careful positioning of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lead-off department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91427" tIns="45713" rIns="91427" bIns="45713" rtlCol="0">
            <a:normAutofit/>
          </a:bodyPr>
          <a:lstStyle/>
          <a:p>
            <a:pPr marL="342900" indent="-342900"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Warehouse </a:t>
            </a:r>
            <a:r>
              <a:rPr lang="en-US" dirty="0">
                <a:ea typeface="+mj-ea"/>
              </a:rPr>
              <a:t>and Storage Layouts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Material Handling Costs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800" dirty="0" smtClean="0"/>
              <a:t>All </a:t>
            </a:r>
            <a:r>
              <a:rPr lang="en-US" sz="2800" u="sng" dirty="0">
                <a:solidFill>
                  <a:srgbClr val="FF0000"/>
                </a:solidFill>
              </a:rPr>
              <a:t>costs associated with the </a:t>
            </a:r>
            <a:r>
              <a:rPr lang="en-US" sz="2800" u="sng" dirty="0" smtClean="0">
                <a:solidFill>
                  <a:srgbClr val="FF0000"/>
                </a:solidFill>
              </a:rPr>
              <a:t>transaction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400" dirty="0"/>
              <a:t>Incoming transport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400" dirty="0" smtClean="0"/>
              <a:t>Storage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400" dirty="0" smtClean="0"/>
              <a:t>Finding </a:t>
            </a:r>
            <a:r>
              <a:rPr lang="en-US" sz="2400" dirty="0"/>
              <a:t>and moving </a:t>
            </a:r>
            <a:r>
              <a:rPr lang="en-US" sz="2400" dirty="0" smtClean="0"/>
              <a:t>material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400" dirty="0" smtClean="0"/>
              <a:t>Outgoing transport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400" dirty="0" smtClean="0"/>
              <a:t>Equipment</a:t>
            </a:r>
            <a:r>
              <a:rPr lang="en-US" sz="2400" dirty="0"/>
              <a:t>, people, material, supervision, insurance, depreciation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</a:rPr>
              <a:t>Minimize</a:t>
            </a:r>
            <a:r>
              <a:rPr lang="en-US" sz="2800" dirty="0"/>
              <a:t> damage and </a:t>
            </a:r>
            <a:r>
              <a:rPr lang="en-US" sz="2800" dirty="0" smtClean="0"/>
              <a:t>spoilage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91427" tIns="45713" rIns="91427" bIns="45713" rtlCol="0">
            <a:normAutofit/>
          </a:bodyPr>
          <a:lstStyle/>
          <a:p>
            <a:pPr marL="342900" indent="-342900"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Warehouse </a:t>
            </a:r>
            <a:r>
              <a:rPr lang="en-US" dirty="0">
                <a:ea typeface="+mj-ea"/>
              </a:rPr>
              <a:t>and Storage Layouts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Warehouse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density tends </a:t>
            </a:r>
            <a:r>
              <a:rPr lang="en-US" dirty="0">
                <a:latin typeface="Arial" charset="0"/>
                <a:cs typeface="Arial" charset="0"/>
              </a:rPr>
              <a:t>to vary inversely with the number of different items stored</a:t>
            </a:r>
          </a:p>
          <a:p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Automated</a:t>
            </a:r>
            <a:r>
              <a:rPr lang="en-US" dirty="0">
                <a:latin typeface="Arial" charset="0"/>
                <a:cs typeface="Arial" charset="0"/>
              </a:rPr>
              <a:t> Storage and Retrieval Systems (ASRSs) can </a:t>
            </a:r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significantly improve 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warehouse productivity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Dock location is a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key </a:t>
            </a:r>
            <a:b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design element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One way in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One way out</a:t>
            </a:r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28354" name="Picture 2" descr="Loading d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36" y="3352201"/>
            <a:ext cx="3590925" cy="29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5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Process-Oriented Layout</a:t>
            </a:r>
          </a:p>
        </p:txBody>
      </p:sp>
      <p:sp>
        <p:nvSpPr>
          <p:cNvPr id="7782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cs typeface="Arial" charset="0"/>
              </a:rPr>
              <a:t>Arrange work centers so as to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minimize the costs of material handling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Arial" charset="0"/>
                <a:cs typeface="Arial" charset="0"/>
              </a:rPr>
              <a:t>Basic cost elements </a:t>
            </a:r>
            <a:r>
              <a:rPr lang="en-US" dirty="0" smtClean="0">
                <a:latin typeface="Arial" charset="0"/>
                <a:cs typeface="Arial" charset="0"/>
              </a:rPr>
              <a:t>are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Number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of loads </a:t>
            </a:r>
            <a:r>
              <a:rPr lang="en-US" dirty="0">
                <a:latin typeface="Arial" charset="0"/>
                <a:cs typeface="Arial" charset="0"/>
              </a:rPr>
              <a:t>(or people) moving between </a:t>
            </a:r>
            <a:r>
              <a:rPr lang="en-US" dirty="0" smtClean="0">
                <a:latin typeface="Arial" charset="0"/>
                <a:cs typeface="Arial" charset="0"/>
              </a:rPr>
              <a:t>centers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Distance </a:t>
            </a:r>
            <a:r>
              <a:rPr 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loads </a:t>
            </a:r>
            <a:r>
              <a:rPr lang="en-US" dirty="0">
                <a:latin typeface="Arial" charset="0"/>
                <a:cs typeface="Arial" charset="0"/>
              </a:rPr>
              <a:t>(or people) move between centers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2"/>
          <p:cNvGrpSpPr>
            <a:grpSpLocks/>
          </p:cNvGrpSpPr>
          <p:nvPr/>
        </p:nvGrpSpPr>
        <p:grpSpPr bwMode="auto">
          <a:xfrm>
            <a:off x="838200" y="1562100"/>
            <a:ext cx="7416800" cy="4038600"/>
            <a:chOff x="528" y="1168"/>
            <a:chExt cx="4672" cy="2544"/>
          </a:xfrm>
        </p:grpSpPr>
        <p:sp>
          <p:nvSpPr>
            <p:cNvPr id="89091" name="Rectangle 3"/>
            <p:cNvSpPr>
              <a:spLocks noChangeArrowheads="1"/>
            </p:cNvSpPr>
            <p:nvPr/>
          </p:nvSpPr>
          <p:spPr bwMode="auto">
            <a:xfrm>
              <a:off x="536" y="1176"/>
              <a:ext cx="4664" cy="2520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801" name="Rectangle 4"/>
            <p:cNvSpPr>
              <a:spLocks noChangeArrowheads="1"/>
            </p:cNvSpPr>
            <p:nvPr/>
          </p:nvSpPr>
          <p:spPr bwMode="auto">
            <a:xfrm>
              <a:off x="670" y="1180"/>
              <a:ext cx="6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Surgery</a:t>
              </a:r>
            </a:p>
          </p:txBody>
        </p:sp>
        <p:sp>
          <p:nvSpPr>
            <p:cNvPr id="75802" name="Rectangle 5"/>
            <p:cNvSpPr>
              <a:spLocks noChangeArrowheads="1"/>
            </p:cNvSpPr>
            <p:nvPr/>
          </p:nvSpPr>
          <p:spPr bwMode="auto">
            <a:xfrm>
              <a:off x="662" y="3478"/>
              <a:ext cx="7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Radiology</a:t>
              </a:r>
            </a:p>
          </p:txBody>
        </p:sp>
        <p:sp>
          <p:nvSpPr>
            <p:cNvPr id="75803" name="Rectangle 6"/>
            <p:cNvSpPr>
              <a:spLocks noChangeArrowheads="1"/>
            </p:cNvSpPr>
            <p:nvPr/>
          </p:nvSpPr>
          <p:spPr bwMode="auto">
            <a:xfrm>
              <a:off x="1792" y="1182"/>
              <a:ext cx="116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 dirty="0"/>
                <a:t>ER triage room</a:t>
              </a:r>
            </a:p>
          </p:txBody>
        </p:sp>
        <p:sp>
          <p:nvSpPr>
            <p:cNvPr id="75804" name="Rectangle 7"/>
            <p:cNvSpPr>
              <a:spLocks noChangeArrowheads="1"/>
            </p:cNvSpPr>
            <p:nvPr/>
          </p:nvSpPr>
          <p:spPr bwMode="auto">
            <a:xfrm>
              <a:off x="2062" y="3478"/>
              <a:ext cx="6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ER Beds</a:t>
              </a:r>
            </a:p>
          </p:txBody>
        </p:sp>
        <p:sp>
          <p:nvSpPr>
            <p:cNvPr id="75805" name="Rectangle 8"/>
            <p:cNvSpPr>
              <a:spLocks noChangeArrowheads="1"/>
            </p:cNvSpPr>
            <p:nvPr/>
          </p:nvSpPr>
          <p:spPr bwMode="auto">
            <a:xfrm>
              <a:off x="3118" y="3478"/>
              <a:ext cx="7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Pharmacy</a:t>
              </a:r>
            </a:p>
          </p:txBody>
        </p:sp>
        <p:sp>
          <p:nvSpPr>
            <p:cNvPr id="75806" name="Rectangle 9"/>
            <p:cNvSpPr>
              <a:spLocks noChangeArrowheads="1"/>
            </p:cNvSpPr>
            <p:nvPr/>
          </p:nvSpPr>
          <p:spPr bwMode="auto">
            <a:xfrm>
              <a:off x="3110" y="1182"/>
              <a:ext cx="19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Emergency room admissions</a:t>
              </a:r>
            </a:p>
          </p:txBody>
        </p:sp>
        <p:sp>
          <p:nvSpPr>
            <p:cNvPr id="75807" name="Rectangle 10"/>
            <p:cNvSpPr>
              <a:spLocks noChangeArrowheads="1"/>
            </p:cNvSpPr>
            <p:nvPr/>
          </p:nvSpPr>
          <p:spPr bwMode="auto">
            <a:xfrm>
              <a:off x="4206" y="3478"/>
              <a:ext cx="76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Billing/exit</a:t>
              </a:r>
            </a:p>
          </p:txBody>
        </p:sp>
        <p:sp>
          <p:nvSpPr>
            <p:cNvPr id="75808" name="Rectangle 11"/>
            <p:cNvSpPr>
              <a:spLocks noChangeArrowheads="1"/>
            </p:cNvSpPr>
            <p:nvPr/>
          </p:nvSpPr>
          <p:spPr bwMode="auto">
            <a:xfrm>
              <a:off x="3046" y="2406"/>
              <a:ext cx="89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Laboratories</a:t>
              </a:r>
            </a:p>
          </p:txBody>
        </p:sp>
        <p:sp>
          <p:nvSpPr>
            <p:cNvPr id="75809" name="Line 12"/>
            <p:cNvSpPr>
              <a:spLocks noChangeShapeType="1"/>
            </p:cNvSpPr>
            <p:nvPr/>
          </p:nvSpPr>
          <p:spPr bwMode="auto">
            <a:xfrm>
              <a:off x="528" y="2744"/>
              <a:ext cx="4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810" name="Line 13"/>
            <p:cNvSpPr>
              <a:spLocks noChangeShapeType="1"/>
            </p:cNvSpPr>
            <p:nvPr/>
          </p:nvSpPr>
          <p:spPr bwMode="auto">
            <a:xfrm>
              <a:off x="1808" y="2288"/>
              <a:ext cx="3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811" name="Line 14"/>
            <p:cNvSpPr>
              <a:spLocks noChangeShapeType="1"/>
            </p:cNvSpPr>
            <p:nvPr/>
          </p:nvSpPr>
          <p:spPr bwMode="auto">
            <a:xfrm>
              <a:off x="1808" y="1168"/>
              <a:ext cx="0" cy="2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812" name="Line 15"/>
            <p:cNvSpPr>
              <a:spLocks noChangeShapeType="1"/>
            </p:cNvSpPr>
            <p:nvPr/>
          </p:nvSpPr>
          <p:spPr bwMode="auto">
            <a:xfrm>
              <a:off x="2928" y="1176"/>
              <a:ext cx="0" cy="1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813" name="Line 16"/>
            <p:cNvSpPr>
              <a:spLocks noChangeShapeType="1"/>
            </p:cNvSpPr>
            <p:nvPr/>
          </p:nvSpPr>
          <p:spPr bwMode="auto">
            <a:xfrm>
              <a:off x="4056" y="2752"/>
              <a:ext cx="0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814" name="Line 17"/>
            <p:cNvSpPr>
              <a:spLocks noChangeShapeType="1"/>
            </p:cNvSpPr>
            <p:nvPr/>
          </p:nvSpPr>
          <p:spPr bwMode="auto">
            <a:xfrm>
              <a:off x="2928" y="2752"/>
              <a:ext cx="0" cy="9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75778" name="Rectangle 18"/>
          <p:cNvSpPr>
            <a:spLocks noGrp="1" noChangeArrowheads="1"/>
          </p:cNvSpPr>
          <p:nvPr>
            <p:ph type="title"/>
          </p:nvPr>
        </p:nvSpPr>
        <p:spPr>
          <a:xfrm>
            <a:off x="685800" y="409575"/>
            <a:ext cx="7772400" cy="88900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Process-Oriented Layout</a:t>
            </a:r>
          </a:p>
        </p:txBody>
      </p:sp>
      <p:grpSp>
        <p:nvGrpSpPr>
          <p:cNvPr id="89107" name="Group 19"/>
          <p:cNvGrpSpPr>
            <a:grpSpLocks/>
          </p:cNvGrpSpPr>
          <p:nvPr/>
        </p:nvGrpSpPr>
        <p:grpSpPr bwMode="auto">
          <a:xfrm>
            <a:off x="3835400" y="1952625"/>
            <a:ext cx="4022725" cy="336550"/>
            <a:chOff x="2416" y="1326"/>
            <a:chExt cx="2534" cy="212"/>
          </a:xfrm>
        </p:grpSpPr>
        <p:sp>
          <p:nvSpPr>
            <p:cNvPr id="75798" name="Rectangle 20"/>
            <p:cNvSpPr>
              <a:spLocks noChangeArrowheads="1"/>
            </p:cNvSpPr>
            <p:nvPr/>
          </p:nvSpPr>
          <p:spPr bwMode="auto">
            <a:xfrm>
              <a:off x="3518" y="1326"/>
              <a:ext cx="1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</a:rPr>
                <a:t>Patient A - broken leg</a:t>
              </a:r>
            </a:p>
          </p:txBody>
        </p:sp>
        <p:sp>
          <p:nvSpPr>
            <p:cNvPr id="75799" name="Line 21"/>
            <p:cNvSpPr>
              <a:spLocks noChangeShapeType="1"/>
            </p:cNvSpPr>
            <p:nvPr/>
          </p:nvSpPr>
          <p:spPr bwMode="auto">
            <a:xfrm flipH="1">
              <a:off x="2416" y="1440"/>
              <a:ext cx="106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oval" w="sm" len="sm"/>
              <a:tailEnd type="triangle" w="sm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89110" name="Line 22"/>
          <p:cNvSpPr>
            <a:spLocks noChangeShapeType="1"/>
          </p:cNvSpPr>
          <p:nvPr/>
        </p:nvSpPr>
        <p:spPr bwMode="auto">
          <a:xfrm>
            <a:off x="2349500" y="1955800"/>
            <a:ext cx="1358900" cy="2819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11" name="Line 23"/>
          <p:cNvSpPr>
            <a:spLocks noChangeShapeType="1"/>
          </p:cNvSpPr>
          <p:nvPr/>
        </p:nvSpPr>
        <p:spPr bwMode="auto">
          <a:xfrm flipH="1" flipV="1">
            <a:off x="2349500" y="2070100"/>
            <a:ext cx="0" cy="27559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12" name="Line 24"/>
          <p:cNvSpPr>
            <a:spLocks noChangeShapeType="1"/>
          </p:cNvSpPr>
          <p:nvPr/>
        </p:nvSpPr>
        <p:spPr bwMode="auto">
          <a:xfrm flipH="1">
            <a:off x="2400300" y="2133600"/>
            <a:ext cx="1435100" cy="26543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13" name="Line 25"/>
          <p:cNvSpPr>
            <a:spLocks noChangeShapeType="1"/>
          </p:cNvSpPr>
          <p:nvPr/>
        </p:nvSpPr>
        <p:spPr bwMode="auto">
          <a:xfrm flipV="1">
            <a:off x="3759200" y="4838700"/>
            <a:ext cx="1663700" cy="25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14" name="Line 26"/>
          <p:cNvSpPr>
            <a:spLocks noChangeShapeType="1"/>
          </p:cNvSpPr>
          <p:nvPr/>
        </p:nvSpPr>
        <p:spPr bwMode="auto">
          <a:xfrm>
            <a:off x="2527300" y="2895600"/>
            <a:ext cx="2908300" cy="1371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9115" name="Group 27"/>
          <p:cNvGrpSpPr>
            <a:grpSpLocks/>
          </p:cNvGrpSpPr>
          <p:nvPr/>
        </p:nvGrpSpPr>
        <p:grpSpPr bwMode="auto">
          <a:xfrm>
            <a:off x="3778250" y="2730500"/>
            <a:ext cx="4292600" cy="517525"/>
            <a:chOff x="2380" y="1904"/>
            <a:chExt cx="2704" cy="326"/>
          </a:xfrm>
        </p:grpSpPr>
        <p:sp>
          <p:nvSpPr>
            <p:cNvPr id="75796" name="Rectangle 28"/>
            <p:cNvSpPr>
              <a:spLocks noChangeArrowheads="1"/>
            </p:cNvSpPr>
            <p:nvPr/>
          </p:nvSpPr>
          <p:spPr bwMode="auto">
            <a:xfrm>
              <a:off x="3511" y="1904"/>
              <a:ext cx="157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054100" indent="-1054100">
                <a:lnSpc>
                  <a:spcPct val="85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Patient B -	erratic heart pacemaker</a:t>
              </a:r>
            </a:p>
          </p:txBody>
        </p:sp>
        <p:sp>
          <p:nvSpPr>
            <p:cNvPr id="75797" name="Line 29"/>
            <p:cNvSpPr>
              <a:spLocks noChangeShapeType="1"/>
            </p:cNvSpPr>
            <p:nvPr/>
          </p:nvSpPr>
          <p:spPr bwMode="auto">
            <a:xfrm flipH="1">
              <a:off x="2380" y="2000"/>
              <a:ext cx="1064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oval" w="sm" len="sm"/>
              <a:tailEnd type="triangle" w="sm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89118" name="Line 30"/>
          <p:cNvSpPr>
            <a:spLocks noChangeShapeType="1"/>
          </p:cNvSpPr>
          <p:nvPr/>
        </p:nvSpPr>
        <p:spPr bwMode="auto">
          <a:xfrm flipH="1">
            <a:off x="2603500" y="2882900"/>
            <a:ext cx="1143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19" name="Line 31"/>
          <p:cNvSpPr>
            <a:spLocks noChangeShapeType="1"/>
          </p:cNvSpPr>
          <p:nvPr/>
        </p:nvSpPr>
        <p:spPr bwMode="auto">
          <a:xfrm flipH="1" flipV="1">
            <a:off x="3841750" y="3810000"/>
            <a:ext cx="1676400" cy="5461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20" name="Line 32"/>
          <p:cNvSpPr>
            <a:spLocks noChangeShapeType="1"/>
          </p:cNvSpPr>
          <p:nvPr/>
        </p:nvSpPr>
        <p:spPr bwMode="auto">
          <a:xfrm>
            <a:off x="3771900" y="3771900"/>
            <a:ext cx="0" cy="6604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oval" w="sm" len="sm"/>
            <a:tailEnd type="triangle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121" name="Rectangle 33"/>
          <p:cNvSpPr>
            <a:spLocks noChangeArrowheads="1"/>
          </p:cNvSpPr>
          <p:nvPr/>
        </p:nvSpPr>
        <p:spPr bwMode="auto">
          <a:xfrm>
            <a:off x="7083425" y="5838825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>
                <a:solidFill>
                  <a:schemeClr val="tx2"/>
                </a:solidFill>
              </a:rPr>
              <a:t>9.3</a:t>
            </a:r>
          </a:p>
        </p:txBody>
      </p:sp>
      <p:grpSp>
        <p:nvGrpSpPr>
          <p:cNvPr id="89122" name="Group 34"/>
          <p:cNvGrpSpPr>
            <a:grpSpLocks/>
          </p:cNvGrpSpPr>
          <p:nvPr/>
        </p:nvGrpSpPr>
        <p:grpSpPr bwMode="auto">
          <a:xfrm>
            <a:off x="5518150" y="4749800"/>
            <a:ext cx="1885950" cy="177800"/>
            <a:chOff x="3476" y="3176"/>
            <a:chExt cx="1188" cy="112"/>
          </a:xfrm>
        </p:grpSpPr>
        <p:sp>
          <p:nvSpPr>
            <p:cNvPr id="75794" name="Line 35"/>
            <p:cNvSpPr>
              <a:spLocks noChangeShapeType="1"/>
            </p:cNvSpPr>
            <p:nvPr/>
          </p:nvSpPr>
          <p:spPr bwMode="auto">
            <a:xfrm>
              <a:off x="3476" y="3232"/>
              <a:ext cx="1120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oval" w="sm" len="sm"/>
              <a:tailEnd type="triangle" w="sm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795" name="Oval 36"/>
            <p:cNvSpPr>
              <a:spLocks noChangeArrowheads="1"/>
            </p:cNvSpPr>
            <p:nvPr/>
          </p:nvSpPr>
          <p:spPr bwMode="auto">
            <a:xfrm>
              <a:off x="4552" y="3176"/>
              <a:ext cx="112" cy="1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89125" name="Group 37"/>
          <p:cNvGrpSpPr>
            <a:grpSpLocks/>
          </p:cNvGrpSpPr>
          <p:nvPr/>
        </p:nvGrpSpPr>
        <p:grpSpPr bwMode="auto">
          <a:xfrm>
            <a:off x="3759200" y="4445000"/>
            <a:ext cx="3695700" cy="177800"/>
            <a:chOff x="2368" y="2984"/>
            <a:chExt cx="2328" cy="112"/>
          </a:xfrm>
        </p:grpSpPr>
        <p:sp>
          <p:nvSpPr>
            <p:cNvPr id="75792" name="Line 38"/>
            <p:cNvSpPr>
              <a:spLocks noChangeShapeType="1"/>
            </p:cNvSpPr>
            <p:nvPr/>
          </p:nvSpPr>
          <p:spPr bwMode="auto">
            <a:xfrm>
              <a:off x="2368" y="3040"/>
              <a:ext cx="224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oval" w="sm" len="sm"/>
              <a:tailEnd type="triangle" w="sm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793" name="Oval 39"/>
            <p:cNvSpPr>
              <a:spLocks noChangeArrowheads="1"/>
            </p:cNvSpPr>
            <p:nvPr/>
          </p:nvSpPr>
          <p:spPr bwMode="auto">
            <a:xfrm>
              <a:off x="4584" y="2984"/>
              <a:ext cx="112" cy="1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8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8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0" grpId="0" animBg="1"/>
      <p:bldP spid="89111" grpId="0" animBg="1"/>
      <p:bldP spid="89112" grpId="0" animBg="1"/>
      <p:bldP spid="89113" grpId="0" animBg="1"/>
      <p:bldP spid="89114" grpId="0" animBg="1"/>
      <p:bldP spid="89118" grpId="0" animBg="1"/>
      <p:bldP spid="89119" grpId="0" animBg="1"/>
      <p:bldP spid="89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– Open </a:t>
            </a:r>
            <a:r>
              <a:rPr lang="en-US" dirty="0" smtClean="0"/>
              <a:t>Desks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C0A48-53B8-C64F-AFE6-ECE23F11299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4258" name="Picture 2" descr="https://static.adweek.com/adweek.com-prod/wp-content/uploads/sites/8/2015/03/news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" y="1210068"/>
            <a:ext cx="8142564" cy="51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– Traditional Cubicle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5D4EDD-6E24-774D-A8B8-BDDB611A773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5282" name="Picture 2" descr="https://c.o0bg.com/rf/image_960w/Boston/2011-2020/2015/02/26/BostonGlobe.com/Magazine/Images/p24_opening_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3" y="1252801"/>
            <a:ext cx="7660214" cy="51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onn OPIM 3104">
  <a:themeElements>
    <a:clrScheme name="HR11">
      <a:dk1>
        <a:srgbClr val="000000"/>
      </a:dk1>
      <a:lt1>
        <a:srgbClr val="FFFFFF"/>
      </a:lt1>
      <a:dk2>
        <a:srgbClr val="255898"/>
      </a:dk2>
      <a:lt2>
        <a:srgbClr val="FFFCF2"/>
      </a:lt2>
      <a:accent1>
        <a:srgbClr val="D33320"/>
      </a:accent1>
      <a:accent2>
        <a:srgbClr val="9FACC7"/>
      </a:accent2>
      <a:accent3>
        <a:srgbClr val="F7D7AC"/>
      </a:accent3>
      <a:accent4>
        <a:srgbClr val="BDD6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onn OPIM 3104" id="{ABE00B41-A81E-48F3-BFAC-D18095464557}" vid="{234FA63D-A391-43D3-885D-3358F26B53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UConn OPIM 3104</Template>
  <TotalTime>2819</TotalTime>
  <Words>4381</Words>
  <Application>Microsoft Office PowerPoint</Application>
  <PresentationFormat>On-screen Show (4:3)</PresentationFormat>
  <Paragraphs>1642</Paragraphs>
  <Slides>79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MS PGothic</vt:lpstr>
      <vt:lpstr>MS PGothic</vt:lpstr>
      <vt:lpstr>Arial</vt:lpstr>
      <vt:lpstr>Arial Narrow</vt:lpstr>
      <vt:lpstr>Arial Unicode MS</vt:lpstr>
      <vt:lpstr>Calibri</vt:lpstr>
      <vt:lpstr>Courier New</vt:lpstr>
      <vt:lpstr>Helvetica Neue</vt:lpstr>
      <vt:lpstr>Times</vt:lpstr>
      <vt:lpstr>Times New Roman</vt:lpstr>
      <vt:lpstr>Wingdings</vt:lpstr>
      <vt:lpstr>UConn OPIM 3104</vt:lpstr>
      <vt:lpstr>Equation</vt:lpstr>
      <vt:lpstr>PowerPoint Presentation</vt:lpstr>
      <vt:lpstr>Strategic Importance of Layout Decisions</vt:lpstr>
      <vt:lpstr>Layout Design Considerations</vt:lpstr>
      <vt:lpstr>Good Layouts Consider</vt:lpstr>
      <vt:lpstr>Layouts Enhancements</vt:lpstr>
      <vt:lpstr>Types of Layout</vt:lpstr>
      <vt:lpstr>Real Examples</vt:lpstr>
      <vt:lpstr>Office – Open Desks</vt:lpstr>
      <vt:lpstr>Office – Traditional Cubicle</vt:lpstr>
      <vt:lpstr>Office – Modern Cubicle</vt:lpstr>
      <vt:lpstr>Relationship Chart</vt:lpstr>
      <vt:lpstr>Relationship Diagramming Example – Survey Results</vt:lpstr>
      <vt:lpstr>Relationship Diagramming Example</vt:lpstr>
      <vt:lpstr>Relationship Diagramming Example</vt:lpstr>
      <vt:lpstr>Relationship Diagramming Example</vt:lpstr>
      <vt:lpstr>Relationship Diagramming Example</vt:lpstr>
      <vt:lpstr>Relationship Diagramming Example</vt:lpstr>
      <vt:lpstr>Retail Layout</vt:lpstr>
      <vt:lpstr>Store Layout</vt:lpstr>
      <vt:lpstr>Warehouse and Storage Layouts</vt:lpstr>
      <vt:lpstr>Cross-Docking</vt:lpstr>
      <vt:lpstr>Fixed-Position Layout</vt:lpstr>
      <vt:lpstr>Fixed Position Example</vt:lpstr>
      <vt:lpstr>Process-Oriented Layout</vt:lpstr>
      <vt:lpstr>Process Layout</vt:lpstr>
      <vt:lpstr>Process Layout Calculation</vt:lpstr>
      <vt:lpstr>Process Layout Example</vt:lpstr>
      <vt:lpstr>Process Layout Example</vt:lpstr>
      <vt:lpstr>Process Layout – Revised</vt:lpstr>
      <vt:lpstr>Work Cells</vt:lpstr>
      <vt:lpstr>Improving Layouts Using Work Cells</vt:lpstr>
      <vt:lpstr>Improving Layouts Using Work Cells</vt:lpstr>
      <vt:lpstr>5 Potential Work Cell Advantages</vt:lpstr>
      <vt:lpstr>Staffing and Balancing Work Cells</vt:lpstr>
      <vt:lpstr>Staffing Work Cells Example</vt:lpstr>
      <vt:lpstr>Staffing Work Cells Example</vt:lpstr>
      <vt:lpstr>Product-Oriented Layout</vt:lpstr>
      <vt:lpstr>Product-Oriented Layouts</vt:lpstr>
      <vt:lpstr>McDonald's Assembly Line</vt:lpstr>
      <vt:lpstr>Assembly-Line Balancing</vt:lpstr>
      <vt:lpstr>Cycle Time – Cd</vt:lpstr>
      <vt:lpstr>Flow Time vs Cycle Time</vt:lpstr>
      <vt:lpstr>Line Balancing Process</vt:lpstr>
      <vt:lpstr>Wing Component Example</vt:lpstr>
      <vt:lpstr>Wing Component Example</vt:lpstr>
      <vt:lpstr>Complete the Diagram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Rules for Assigning Workstations</vt:lpstr>
      <vt:lpstr>Assign the Workstations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Wing Component Example</vt:lpstr>
      <vt:lpstr>Sample HW Problem</vt:lpstr>
      <vt:lpstr>Sample HW Problem – Solution</vt:lpstr>
      <vt:lpstr>Self Assessment</vt:lpstr>
      <vt:lpstr>Supplemental</vt:lpstr>
      <vt:lpstr>Layouts</vt:lpstr>
      <vt:lpstr>Office Layout</vt:lpstr>
      <vt:lpstr>Office Layout</vt:lpstr>
      <vt:lpstr>5 Ideas for Supermarket Layout</vt:lpstr>
      <vt:lpstr>Warehouse and Storage Layouts</vt:lpstr>
      <vt:lpstr>Warehouse and Storage Layouts</vt:lpstr>
      <vt:lpstr>Process-Oriented Layout</vt:lpstr>
      <vt:lpstr>Process-Oriented Layout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Heizer/Render 12e</dc:title>
  <dc:subject>Chapter 9 - Layout Strategies</dc:subject>
  <dc:creator>Jeff Heyl</dc:creator>
  <cp:keywords/>
  <dc:description/>
  <cp:lastModifiedBy>Craig Calvert</cp:lastModifiedBy>
  <cp:revision>332</cp:revision>
  <cp:lastPrinted>2019-06-13T17:32:45Z</cp:lastPrinted>
  <dcterms:created xsi:type="dcterms:W3CDTF">2012-09-28T10:33:31Z</dcterms:created>
  <dcterms:modified xsi:type="dcterms:W3CDTF">2020-07-16T13:19:45Z</dcterms:modified>
  <cp:category/>
</cp:coreProperties>
</file>